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475" r:id="rId2"/>
    <p:sldId id="485" r:id="rId3"/>
    <p:sldId id="540" r:id="rId4"/>
    <p:sldId id="587" r:id="rId5"/>
    <p:sldId id="588" r:id="rId6"/>
    <p:sldId id="589" r:id="rId7"/>
    <p:sldId id="590" r:id="rId8"/>
    <p:sldId id="491" r:id="rId9"/>
    <p:sldId id="503" r:id="rId10"/>
    <p:sldId id="489" r:id="rId11"/>
    <p:sldId id="488" r:id="rId12"/>
    <p:sldId id="584" r:id="rId13"/>
    <p:sldId id="583" r:id="rId14"/>
    <p:sldId id="493" r:id="rId15"/>
    <p:sldId id="577" r:id="rId16"/>
    <p:sldId id="569" r:id="rId17"/>
    <p:sldId id="494" r:id="rId18"/>
    <p:sldId id="500" r:id="rId19"/>
    <p:sldId id="495" r:id="rId20"/>
    <p:sldId id="570" r:id="rId21"/>
    <p:sldId id="572" r:id="rId22"/>
    <p:sldId id="576" r:id="rId23"/>
    <p:sldId id="520" r:id="rId24"/>
    <p:sldId id="499" r:id="rId25"/>
    <p:sldId id="581" r:id="rId26"/>
    <p:sldId id="496" r:id="rId27"/>
    <p:sldId id="497" r:id="rId28"/>
    <p:sldId id="519" r:id="rId29"/>
    <p:sldId id="518" r:id="rId30"/>
    <p:sldId id="498" r:id="rId31"/>
    <p:sldId id="571" r:id="rId32"/>
    <p:sldId id="501" r:id="rId33"/>
    <p:sldId id="586" r:id="rId34"/>
    <p:sldId id="580" r:id="rId35"/>
    <p:sldId id="579" r:id="rId36"/>
    <p:sldId id="502" r:id="rId37"/>
    <p:sldId id="522" r:id="rId38"/>
    <p:sldId id="521" r:id="rId39"/>
    <p:sldId id="523" r:id="rId40"/>
    <p:sldId id="578" r:id="rId41"/>
    <p:sldId id="504" r:id="rId42"/>
    <p:sldId id="541" r:id="rId43"/>
    <p:sldId id="524" r:id="rId44"/>
    <p:sldId id="562" r:id="rId45"/>
    <p:sldId id="563" r:id="rId46"/>
    <p:sldId id="564" r:id="rId47"/>
    <p:sldId id="585" r:id="rId48"/>
    <p:sldId id="565" r:id="rId49"/>
    <p:sldId id="566" r:id="rId50"/>
    <p:sldId id="574" r:id="rId51"/>
    <p:sldId id="567" r:id="rId52"/>
    <p:sldId id="573" r:id="rId53"/>
    <p:sldId id="575" r:id="rId54"/>
    <p:sldId id="568" r:id="rId55"/>
    <p:sldId id="582" r:id="rId56"/>
    <p:sldId id="538" r:id="rId57"/>
    <p:sldId id="542" r:id="rId58"/>
    <p:sldId id="543" r:id="rId59"/>
    <p:sldId id="544" r:id="rId60"/>
    <p:sldId id="545" r:id="rId61"/>
    <p:sldId id="546" r:id="rId62"/>
    <p:sldId id="547" r:id="rId63"/>
    <p:sldId id="548" r:id="rId64"/>
    <p:sldId id="549" r:id="rId65"/>
    <p:sldId id="550" r:id="rId66"/>
    <p:sldId id="551" r:id="rId67"/>
    <p:sldId id="552" r:id="rId68"/>
    <p:sldId id="553" r:id="rId69"/>
    <p:sldId id="554" r:id="rId70"/>
    <p:sldId id="555" r:id="rId71"/>
    <p:sldId id="556" r:id="rId72"/>
    <p:sldId id="557" r:id="rId73"/>
    <p:sldId id="558" r:id="rId74"/>
    <p:sldId id="559" r:id="rId75"/>
    <p:sldId id="560" r:id="rId76"/>
    <p:sldId id="561" r:id="rId77"/>
    <p:sldId id="539" r:id="rId78"/>
    <p:sldId id="529" r:id="rId79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587"/>
            <p14:sldId id="588"/>
            <p14:sldId id="589"/>
            <p14:sldId id="590"/>
            <p14:sldId id="491"/>
            <p14:sldId id="503"/>
            <p14:sldId id="489"/>
            <p14:sldId id="488"/>
            <p14:sldId id="584"/>
            <p14:sldId id="583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581"/>
            <p14:sldId id="496"/>
            <p14:sldId id="497"/>
            <p14:sldId id="519"/>
            <p14:sldId id="518"/>
            <p14:sldId id="498"/>
            <p14:sldId id="571"/>
            <p14:sldId id="501"/>
            <p14:sldId id="586"/>
            <p14:sldId id="580"/>
            <p14:sldId id="579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85"/>
            <p14:sldId id="565"/>
            <p14:sldId id="566"/>
            <p14:sldId id="574"/>
            <p14:sldId id="567"/>
            <p14:sldId id="573"/>
            <p14:sldId id="575"/>
            <p14:sldId id="568"/>
            <p14:sldId id="582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33"/>
    <a:srgbClr val="FFCCFF"/>
    <a:srgbClr val="FF00FF"/>
    <a:srgbClr val="FF6600"/>
    <a:srgbClr val="008000"/>
    <a:srgbClr val="FF66FF"/>
    <a:srgbClr val="0000FF"/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 varScale="1">
        <p:scale>
          <a:sx n="90" d="100"/>
          <a:sy n="90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210071" y="927039"/>
            <a:ext cx="540000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</a:t>
            </a:r>
            <a:r>
              <a:rPr lang="ko-KR" altLang="en-US" sz="1463" b="1" dirty="0">
                <a:latin typeface="+mn-ea"/>
              </a:rPr>
              <a:t>참고</a:t>
            </a:r>
            <a:r>
              <a:rPr lang="en-US" altLang="ko-KR" sz="1463" b="1" dirty="0">
                <a:latin typeface="+mn-ea"/>
              </a:rPr>
              <a:t>.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6187"/>
            <a:ext cx="5892237" cy="25987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Revit </a:t>
            </a:r>
            <a:r>
              <a:rPr lang="ko-KR" altLang="en-US" sz="1100" dirty="0"/>
              <a:t>내의 모든 부재는</a:t>
            </a:r>
            <a:r>
              <a:rPr lang="en-US" altLang="ko-KR" sz="1100" dirty="0"/>
              <a:t> </a:t>
            </a:r>
            <a:r>
              <a:rPr lang="ko-KR" altLang="en-US" sz="1100" dirty="0"/>
              <a:t>특정 카테고리와 패밀리 타입 정보를 갖고 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카테고리는 건축 부재들의 역할 중 큰 범주로 나누어 지며</a:t>
            </a:r>
            <a:r>
              <a:rPr lang="en-US" altLang="ko-KR" sz="1100" dirty="0"/>
              <a:t>,( </a:t>
            </a:r>
            <a:r>
              <a:rPr lang="ko-KR" altLang="en-US" sz="1100" dirty="0"/>
              <a:t>기둥</a:t>
            </a:r>
            <a:r>
              <a:rPr lang="en-US" altLang="ko-KR" sz="1100" dirty="0"/>
              <a:t>, </a:t>
            </a:r>
            <a:r>
              <a:rPr lang="ko-KR" altLang="en-US" sz="1100" dirty="0"/>
              <a:t>보</a:t>
            </a:r>
            <a:r>
              <a:rPr lang="en-US" altLang="ko-KR" sz="1100" dirty="0"/>
              <a:t>, </a:t>
            </a:r>
            <a:r>
              <a:rPr lang="ko-KR" altLang="en-US" sz="1100" dirty="0"/>
              <a:t>슬라브 등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타입은 그 범주 중</a:t>
            </a:r>
            <a:r>
              <a:rPr lang="en-US" altLang="ko-KR" sz="1100" dirty="0"/>
              <a:t>,</a:t>
            </a:r>
            <a:r>
              <a:rPr lang="ko-KR" altLang="en-US" sz="1100" dirty="0"/>
              <a:t> 공법이나 단면 종류에 따라 나누어지고</a:t>
            </a:r>
            <a:r>
              <a:rPr lang="en-US" altLang="ko-KR" sz="1100" dirty="0"/>
              <a:t>, </a:t>
            </a:r>
            <a:r>
              <a:rPr lang="ko-KR" altLang="en-US" sz="1100" dirty="0"/>
              <a:t>패밀리 타입의 </a:t>
            </a:r>
            <a:r>
              <a:rPr lang="en-US" altLang="ko-KR" sz="1100" dirty="0"/>
              <a:t>“</a:t>
            </a:r>
            <a:r>
              <a:rPr lang="ko-KR" altLang="en-US" sz="1100" dirty="0"/>
              <a:t>이름</a:t>
            </a:r>
            <a:r>
              <a:rPr lang="en-US" altLang="ko-KR" sz="1100" dirty="0"/>
              <a:t>”</a:t>
            </a:r>
            <a:r>
              <a:rPr lang="ko-KR" altLang="en-US" sz="1100" dirty="0"/>
              <a:t>은</a:t>
            </a:r>
            <a:r>
              <a:rPr lang="en-US" altLang="ko-KR" sz="1100" dirty="0"/>
              <a:t> Revit</a:t>
            </a:r>
            <a:r>
              <a:rPr lang="ko-KR" altLang="en-US" sz="1100" dirty="0"/>
              <a:t> 모델링의 정보와 </a:t>
            </a:r>
            <a:r>
              <a:rPr lang="en-US" altLang="ko-KR" sz="1100" dirty="0"/>
              <a:t>Excel</a:t>
            </a:r>
            <a:r>
              <a:rPr lang="ko-KR" altLang="en-US" sz="1100" dirty="0"/>
              <a:t>로 작성된 패밀리 리스트의 정보를 짝지어주는 매개의 역할을 하게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따라서 물량 산출의 대상이 되는 패밀리 타입은 </a:t>
            </a:r>
            <a:r>
              <a:rPr lang="en-US" altLang="ko-KR" sz="1100" dirty="0"/>
              <a:t>HEC </a:t>
            </a:r>
            <a:r>
              <a:rPr lang="ko-KR" altLang="en-US" sz="1100" dirty="0"/>
              <a:t>플랜트 건축설계팀의 명명 규칙에 따라 이름 붙여져야 하며</a:t>
            </a:r>
            <a:r>
              <a:rPr lang="en-US" altLang="ko-KR" sz="1100" dirty="0"/>
              <a:t>, Revit</a:t>
            </a:r>
            <a:r>
              <a:rPr lang="ko-KR" altLang="en-US" sz="1100" dirty="0"/>
              <a:t>과 패밀리 리스트 양 측에 동일한 이름으로 기재 되어야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A3232-1596-2626-28A1-EBE12927016B}"/>
              </a:ext>
            </a:extLst>
          </p:cNvPr>
          <p:cNvSpPr txBox="1"/>
          <p:nvPr/>
        </p:nvSpPr>
        <p:spPr>
          <a:xfrm>
            <a:off x="387020" y="4718939"/>
            <a:ext cx="9243043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다양한 부재들에 대한 검토 용이성을 위해서 패밀리 리스트에는 </a:t>
            </a:r>
            <a:r>
              <a:rPr lang="en-US" altLang="ko-KR" sz="1100" dirty="0"/>
              <a:t>Revit</a:t>
            </a:r>
            <a:r>
              <a:rPr lang="ko-KR" altLang="en-US" sz="1100" dirty="0"/>
              <a:t>의 내부 분류에 따른 </a:t>
            </a:r>
            <a:r>
              <a:rPr lang="en-US" altLang="ko-KR" sz="1100" dirty="0"/>
              <a:t>12</a:t>
            </a:r>
            <a:r>
              <a:rPr lang="ko-KR" altLang="en-US" sz="1100" dirty="0"/>
              <a:t>개 카테고리로 시트를 개별 구성하며</a:t>
            </a:r>
            <a:r>
              <a:rPr lang="en-US" altLang="ko-KR" sz="1100" dirty="0"/>
              <a:t>, </a:t>
            </a:r>
            <a:r>
              <a:rPr lang="ko-KR" altLang="en-US" sz="1100" dirty="0"/>
              <a:t>각 카테고리 시트에는 카테고리에 해당하는 패밀리 타입들을 기재하게 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81A28D-A192-5010-A4E9-92356FD5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7" y="5519629"/>
            <a:ext cx="9278645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20DC92-D9D6-A8A1-74C4-6FC83F990261}"/>
              </a:ext>
            </a:extLst>
          </p:cNvPr>
          <p:cNvGrpSpPr/>
          <p:nvPr/>
        </p:nvGrpSpPr>
        <p:grpSpPr>
          <a:xfrm>
            <a:off x="387777" y="1623168"/>
            <a:ext cx="3333074" cy="2862343"/>
            <a:chOff x="5578843" y="1343557"/>
            <a:chExt cx="3333074" cy="28623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BF910D-E9F9-A246-B81E-85F6255E95E5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D94E24-441D-B18E-FD9A-EF91397904B2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5968E2-150F-ADE3-8A2D-BF32BB03A81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A193E17-2511-3AA7-425B-26605AE4E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8B61B1-2B85-D951-0AAA-6FECD65F0715}"/>
              </a:ext>
            </a:extLst>
          </p:cNvPr>
          <p:cNvSpPr txBox="1"/>
          <p:nvPr/>
        </p:nvSpPr>
        <p:spPr>
          <a:xfrm>
            <a:off x="3737826" y="1623168"/>
            <a:ext cx="5892237" cy="3106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하나의 패밀리 타입은 그 객체가 물량 산출하여야 할  </a:t>
            </a:r>
            <a:r>
              <a:rPr lang="en-US" altLang="ko-KR" sz="1100" dirty="0"/>
              <a:t>Work Master Code</a:t>
            </a:r>
            <a:r>
              <a:rPr lang="ko-KR" altLang="en-US" sz="1100" dirty="0"/>
              <a:t>라고 불리는 </a:t>
            </a:r>
            <a:r>
              <a:rPr lang="ko-KR" altLang="en-US" sz="1100" dirty="0" err="1"/>
              <a:t>공종</a:t>
            </a:r>
            <a:r>
              <a:rPr lang="ko-KR" altLang="en-US" sz="1100" dirty="0"/>
              <a:t> 정보를 포함하여야 하며</a:t>
            </a:r>
            <a:r>
              <a:rPr lang="en-US" altLang="ko-KR" sz="1100" dirty="0"/>
              <a:t>, </a:t>
            </a:r>
            <a:r>
              <a:rPr lang="ko-KR" altLang="en-US" sz="1100" dirty="0"/>
              <a:t>정리 양식은 팀 표준 패밀리리스트에 따른다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패밀리 리스트에는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패밀리 타입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해당 패밀리 타입이 산출해야 하는 </a:t>
            </a:r>
            <a:r>
              <a:rPr lang="en-US" altLang="ko-KR" sz="1100" dirty="0"/>
              <a:t>WM</a:t>
            </a:r>
            <a:r>
              <a:rPr lang="ko-KR" altLang="en-US" sz="1100" dirty="0"/>
              <a:t>들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각</a:t>
            </a:r>
            <a:r>
              <a:rPr lang="en-US" altLang="ko-KR" sz="1100" dirty="0"/>
              <a:t> WM 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물량값을</a:t>
            </a:r>
            <a:r>
              <a:rPr lang="ko-KR" altLang="en-US" sz="1100" dirty="0"/>
              <a:t> 계산하기 위한 </a:t>
            </a:r>
            <a:r>
              <a:rPr lang="ko-KR" altLang="en-US" sz="1100" dirty="0" err="1"/>
              <a:t>산출식</a:t>
            </a:r>
            <a:r>
              <a:rPr lang="en-US" altLang="ko-KR" sz="1100" dirty="0"/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산출식에 포함되는 값을 유추하기 위한 매개변수 꾸러미 타입인 </a:t>
            </a:r>
            <a:r>
              <a:rPr lang="en-US" altLang="ko-KR" sz="1100" dirty="0"/>
              <a:t>Q’ty Cal Type Tag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   (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입력값을</a:t>
            </a:r>
            <a:r>
              <a:rPr lang="ko-KR" altLang="en-US" sz="1100" dirty="0"/>
              <a:t> 포함한 매개변수 정보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가 반드시 정의되어 있어야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26844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593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1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8. </a:t>
            </a:r>
            <a:r>
              <a:rPr lang="ko-KR" altLang="en-US" dirty="0">
                <a:sym typeface="Wingdings" pitchFamily="2" charset="2"/>
              </a:rPr>
              <a:t>화장실 </a:t>
            </a:r>
            <a:r>
              <a:rPr lang="ko-KR" altLang="en-US" dirty="0" err="1">
                <a:sym typeface="Wingdings" pitchFamily="2" charset="2"/>
              </a:rPr>
              <a:t>타일벽</a:t>
            </a:r>
            <a:r>
              <a:rPr lang="ko-KR" altLang="en-US" dirty="0">
                <a:sym typeface="Wingdings" pitchFamily="2" charset="2"/>
              </a:rPr>
              <a:t> 과 같은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마감을 직접 모델링 하지 않은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 산출을 위하여 바닥 마감바닥을 이용하며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이때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테두리와 사용자 입력 값인 벽체 높이 를 이용</a:t>
            </a:r>
            <a:r>
              <a:rPr lang="ko-KR" altLang="en-US" dirty="0">
                <a:sym typeface="Wingdings" pitchFamily="2" charset="2"/>
              </a:rPr>
              <a:t>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모델링 된 경우는 </a:t>
            </a:r>
            <a:r>
              <a:rPr lang="en-US" altLang="ko-KR" dirty="0">
                <a:sym typeface="Wingdings" pitchFamily="2" charset="2"/>
              </a:rPr>
              <a:t>Wall </a:t>
            </a:r>
            <a:r>
              <a:rPr lang="ko-KR" altLang="en-US" dirty="0">
                <a:sym typeface="Wingdings" pitchFamily="2" charset="2"/>
              </a:rPr>
              <a:t>카테고리에 해당 패밀리 타입 이름 기입 하여 사용하면 됨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44EBA3-FE2A-245C-FD68-5F84AF100A81}"/>
              </a:ext>
            </a:extLst>
          </p:cNvPr>
          <p:cNvGrpSpPr/>
          <p:nvPr/>
        </p:nvGrpSpPr>
        <p:grpSpPr>
          <a:xfrm>
            <a:off x="3596554" y="1385858"/>
            <a:ext cx="6143426" cy="3019754"/>
            <a:chOff x="3596554" y="1075997"/>
            <a:chExt cx="6143426" cy="30197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12549-124F-57C2-78EA-62C932D2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554" y="1075997"/>
              <a:ext cx="6143426" cy="3019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B05390-ABDE-2E11-C595-45428A6ABE8B}"/>
                </a:ext>
              </a:extLst>
            </p:cNvPr>
            <p:cNvSpPr/>
            <p:nvPr/>
          </p:nvSpPr>
          <p:spPr>
            <a:xfrm>
              <a:off x="5556251" y="3597275"/>
              <a:ext cx="2092698" cy="2444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333EE8-07E3-1B32-467A-AE6870F79D7F}"/>
                </a:ext>
              </a:extLst>
            </p:cNvPr>
            <p:cNvSpPr/>
            <p:nvPr/>
          </p:nvSpPr>
          <p:spPr>
            <a:xfrm>
              <a:off x="5246509" y="3138761"/>
              <a:ext cx="369094" cy="14058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4AA500-B085-206C-7350-0A02CEE49FD0}"/>
              </a:ext>
            </a:extLst>
          </p:cNvPr>
          <p:cNvGrpSpPr/>
          <p:nvPr/>
        </p:nvGrpSpPr>
        <p:grpSpPr>
          <a:xfrm>
            <a:off x="387020" y="3962265"/>
            <a:ext cx="9072282" cy="2287540"/>
            <a:chOff x="387020" y="3962265"/>
            <a:chExt cx="9072282" cy="22875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845963-90D3-4424-FF21-23F0F986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20" y="3962265"/>
              <a:ext cx="9072282" cy="2080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0875740-AFE3-5900-D700-6036EE9BD151}"/>
                </a:ext>
              </a:extLst>
            </p:cNvPr>
            <p:cNvSpPr/>
            <p:nvPr/>
          </p:nvSpPr>
          <p:spPr>
            <a:xfrm>
              <a:off x="463220" y="4191572"/>
              <a:ext cx="286080" cy="2013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C12DCE-078A-FCD2-91DE-62B34E2249FF}"/>
                </a:ext>
              </a:extLst>
            </p:cNvPr>
            <p:cNvSpPr/>
            <p:nvPr/>
          </p:nvSpPr>
          <p:spPr>
            <a:xfrm>
              <a:off x="749300" y="4973537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612C86-ACEE-4686-6DC8-1FD6B68101CE}"/>
                </a:ext>
              </a:extLst>
            </p:cNvPr>
            <p:cNvSpPr/>
            <p:nvPr/>
          </p:nvSpPr>
          <p:spPr>
            <a:xfrm>
              <a:off x="749300" y="5584496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332697-5889-DCC3-6F08-D560BC7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" y="6028857"/>
              <a:ext cx="6048442" cy="2209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BF5E70-0DB7-0F56-7C29-A932100FDE06}"/>
                </a:ext>
              </a:extLst>
            </p:cNvPr>
            <p:cNvSpPr/>
            <p:nvPr/>
          </p:nvSpPr>
          <p:spPr>
            <a:xfrm>
              <a:off x="2083026" y="6067761"/>
              <a:ext cx="530634" cy="15156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89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FL+0.00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을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Project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Base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높이와 일치 시켜야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Ground Level </a:t>
            </a:r>
            <a:r>
              <a:rPr lang="ko-KR" altLang="en-US" dirty="0">
                <a:sym typeface="Wingdings" pitchFamily="2" charset="2"/>
              </a:rPr>
              <a:t>객체의 이름에는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“G.L”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문자열이 반드시 포함되도록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Survey Point</a:t>
            </a:r>
            <a:r>
              <a:rPr lang="ko-KR" altLang="en-US" dirty="0">
                <a:sym typeface="Wingdings" pitchFamily="2" charset="2"/>
              </a:rPr>
              <a:t>를 프로젝트 측량 원점의 좌표로 보고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 객체의 </a:t>
            </a:r>
            <a:r>
              <a:rPr lang="en-US" altLang="ko-KR" dirty="0">
                <a:sym typeface="Wingdings" pitchFamily="2" charset="2"/>
              </a:rPr>
              <a:t>N/S, E/W,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값을 입력하면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845FF4-BDF6-8FD5-2D95-766A136EA126}"/>
                </a:ext>
              </a:extLst>
            </p:cNvPr>
            <p:cNvSpPr/>
            <p:nvPr/>
          </p:nvSpPr>
          <p:spPr>
            <a:xfrm>
              <a:off x="5156051" y="4809141"/>
              <a:ext cx="1253714" cy="3634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5692591" y="1090556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AA55B6-20D4-45C6-DF99-A891F7717C41}"/>
                </a:ext>
              </a:extLst>
            </p:cNvPr>
            <p:cNvSpPr/>
            <p:nvPr/>
          </p:nvSpPr>
          <p:spPr>
            <a:xfrm>
              <a:off x="1913968" y="50458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82C0E6-3FD1-BBD1-59D4-F08B2983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4784"/>
            <a:ext cx="4383741" cy="162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2" y="1484259"/>
            <a:ext cx="9055057" cy="35354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atin typeface="+mj-ea"/>
                <a:ea typeface="+mj-ea"/>
              </a:rPr>
              <a:t>Revit-Dynamo </a:t>
            </a:r>
            <a:r>
              <a:rPr lang="ko-KR" altLang="en-US" sz="1050" dirty="0">
                <a:latin typeface="+mj-ea"/>
                <a:ea typeface="+mj-ea"/>
              </a:rPr>
              <a:t>물량산출 개념도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atin typeface="+mj-ea"/>
                <a:ea typeface="+mj-ea"/>
              </a:rPr>
              <a:t>참고</a:t>
            </a:r>
            <a:r>
              <a:rPr lang="en-US" altLang="ko-KR" sz="1050" dirty="0">
                <a:latin typeface="+mj-ea"/>
                <a:ea typeface="+mj-ea"/>
              </a:rPr>
              <a:t>. Revit-Dynamo </a:t>
            </a:r>
            <a:r>
              <a:rPr lang="ko-KR" altLang="en-US" sz="1050" dirty="0">
                <a:latin typeface="+mj-ea"/>
                <a:ea typeface="+mj-ea"/>
              </a:rPr>
              <a:t>물량산출 수행 세부 </a:t>
            </a:r>
            <a:r>
              <a:rPr lang="en-US" altLang="ko-KR" sz="1050" dirty="0">
                <a:latin typeface="+mj-ea"/>
                <a:ea typeface="+mj-ea"/>
              </a:rPr>
              <a:t>Process </a:t>
            </a:r>
            <a:r>
              <a:rPr lang="ko-KR" altLang="en-US" sz="1050" dirty="0">
                <a:latin typeface="+mj-ea"/>
                <a:ea typeface="+mj-ea"/>
              </a:rPr>
              <a:t>개념도</a:t>
            </a:r>
            <a:endParaRPr lang="en-US" altLang="ko-KR" sz="105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150000"/>
              </a:lnSpc>
              <a:defRPr/>
            </a:pP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 형상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‘Trench Slab’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1FCA4F-6DFC-4928-FE92-954DE723F7A8}"/>
              </a:ext>
            </a:extLst>
          </p:cNvPr>
          <p:cNvSpPr/>
          <p:nvPr/>
        </p:nvSpPr>
        <p:spPr>
          <a:xfrm>
            <a:off x="211155" y="2853899"/>
            <a:ext cx="1910001" cy="20133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</a:t>
            </a:r>
            <a:r>
              <a:rPr lang="ko-KR" altLang="en-US" dirty="0">
                <a:sym typeface="Wingdings" pitchFamily="2" charset="2"/>
              </a:rPr>
              <a:t> 상단의 리본 탭 중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“Manage”</a:t>
            </a:r>
            <a:r>
              <a:rPr lang="ko-KR" altLang="en-US" dirty="0">
                <a:sym typeface="Wingdings" pitchFamily="2" charset="2"/>
              </a:rPr>
              <a:t>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누른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가장 우측의 </a:t>
            </a:r>
            <a:r>
              <a:rPr lang="en-US" altLang="ko-KR" dirty="0">
                <a:sym typeface="Wingdings" pitchFamily="2" charset="2"/>
              </a:rPr>
              <a:t>“Visual Programming” </a:t>
            </a:r>
            <a:r>
              <a:rPr lang="ko-KR" altLang="en-US" dirty="0">
                <a:sym typeface="Wingdings" pitchFamily="2" charset="2"/>
              </a:rPr>
              <a:t>섹션을 보면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“Dynamo Player”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라는 버튼이 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이 버튼을 누르면 우측 그림과 같이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 창이 뜨게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플레이어에는 기존에 작성해 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스크립트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만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 할 수 있는 도구이다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청색 점선으로 표시된 항목들이 기존에 작성해둔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스크립트 파일들이며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앞으로는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스크립트</a:t>
            </a:r>
            <a:r>
              <a:rPr lang="ko-KR" altLang="en-US" dirty="0">
                <a:sym typeface="Wingdings" pitchFamily="2" charset="2"/>
              </a:rPr>
              <a:t> 라고 지칭한다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A5178C-D091-8F5C-977B-8A07058F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8" b="60725"/>
          <a:stretch/>
        </p:blipFill>
        <p:spPr>
          <a:xfrm>
            <a:off x="4953000" y="1173822"/>
            <a:ext cx="3727100" cy="1237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4586EC3-38CD-869C-9CA5-4E265532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99" y="1881787"/>
            <a:ext cx="3332914" cy="4000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339137" y="1316013"/>
            <a:ext cx="216694" cy="2436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EA2C90-0144-7396-7CC8-84B864517673}"/>
              </a:ext>
            </a:extLst>
          </p:cNvPr>
          <p:cNvSpPr/>
          <p:nvPr/>
        </p:nvSpPr>
        <p:spPr>
          <a:xfrm>
            <a:off x="5243513" y="1243012"/>
            <a:ext cx="195738" cy="95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97E75E-24F2-5727-6427-CD780C07FC23}"/>
              </a:ext>
            </a:extLst>
          </p:cNvPr>
          <p:cNvSpPr/>
          <p:nvPr/>
        </p:nvSpPr>
        <p:spPr>
          <a:xfrm>
            <a:off x="6235700" y="3250405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65C3F0-4D1C-6424-BF60-832FB081D732}"/>
              </a:ext>
            </a:extLst>
          </p:cNvPr>
          <p:cNvSpPr/>
          <p:nvPr/>
        </p:nvSpPr>
        <p:spPr>
          <a:xfrm>
            <a:off x="6235700" y="2686048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8964F-77BF-704F-1551-C93B37B25BC5}"/>
              </a:ext>
            </a:extLst>
          </p:cNvPr>
          <p:cNvSpPr/>
          <p:nvPr/>
        </p:nvSpPr>
        <p:spPr>
          <a:xfrm>
            <a:off x="6235700" y="3814762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4C630F-DF83-DD96-4C0E-6E83CB7424DB}"/>
              </a:ext>
            </a:extLst>
          </p:cNvPr>
          <p:cNvSpPr/>
          <p:nvPr/>
        </p:nvSpPr>
        <p:spPr>
          <a:xfrm>
            <a:off x="6235700" y="4379119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플레이어로 스크립트를 불러오기 위해서는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우측 그림과 같이 </a:t>
            </a:r>
            <a:r>
              <a:rPr lang="en-US" altLang="ko-KR" b="0" dirty="0">
                <a:sym typeface="Wingdings" pitchFamily="2" charset="2"/>
              </a:rPr>
              <a:t>Choos Folder </a:t>
            </a:r>
            <a:r>
              <a:rPr lang="ko-KR" altLang="en-US" b="0" dirty="0">
                <a:sym typeface="Wingdings" pitchFamily="2" charset="2"/>
              </a:rPr>
              <a:t>행 우측에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폴더 더하기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”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①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 을 클릭한 후</a:t>
            </a:r>
            <a:r>
              <a:rPr lang="en-US" altLang="ko-KR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Manage folders </a:t>
            </a:r>
            <a:r>
              <a:rPr lang="ko-KR" altLang="en-US" b="0" dirty="0">
                <a:sym typeface="Wingdings" pitchFamily="2" charset="2"/>
              </a:rPr>
              <a:t>창에서 좌측 중단에 있는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‘+’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②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을 클릭하여 스크립트가 저장된 폴더를 선택하여 추가한 뒤 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OK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버튼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③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  <a:r>
              <a:rPr lang="ko-KR" altLang="en-US" b="0" dirty="0">
                <a:sym typeface="Wingdings" pitchFamily="2" charset="2"/>
              </a:rPr>
              <a:t>을 누른다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그 다음 </a:t>
            </a:r>
            <a:r>
              <a:rPr lang="en-US" altLang="ko-KR" b="0" dirty="0">
                <a:sym typeface="Wingdings" pitchFamily="2" charset="2"/>
              </a:rPr>
              <a:t>Choos Folder </a:t>
            </a:r>
            <a:r>
              <a:rPr lang="ko-KR" altLang="en-US" b="0" dirty="0">
                <a:sym typeface="Wingdings" pitchFamily="2" charset="2"/>
              </a:rPr>
              <a:t>행 을 클릭하여 나온 드롭다운 항목 중에 상기에서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등록한 폴더를 선택하면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(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④</a:t>
            </a:r>
            <a:r>
              <a:rPr lang="en-US" altLang="ko-KR" b="0" dirty="0">
                <a:highlight>
                  <a:srgbClr val="FFFF00"/>
                </a:highlight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폴더 내부에 있는 스크립트 파일들이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플레이어에 표시되게 된다</a:t>
            </a:r>
            <a:r>
              <a:rPr lang="en-US" altLang="ko-KR" b="0" dirty="0">
                <a:sym typeface="Wingdings" pitchFamily="2" charset="2"/>
              </a:rPr>
              <a:t>.</a:t>
            </a:r>
            <a:endParaRPr lang="ko-KR" altLang="en-US" b="0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E19E1-3E42-F38D-2D6F-9FAFA74F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36" y="1066800"/>
            <a:ext cx="2671931" cy="3349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985F4-EB88-E4B2-FB88-16AC072CA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0" t="22744" r="8559" b="18888"/>
          <a:stretch/>
        </p:blipFill>
        <p:spPr>
          <a:xfrm>
            <a:off x="6122394" y="1732335"/>
            <a:ext cx="3504164" cy="312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77465A-ADD9-89E4-39E6-936C5F1FDF1A}"/>
              </a:ext>
            </a:extLst>
          </p:cNvPr>
          <p:cNvSpPr/>
          <p:nvPr/>
        </p:nvSpPr>
        <p:spPr>
          <a:xfrm>
            <a:off x="7477124" y="1223211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B62F-DF96-5ECA-75D0-E30F8F654C87}"/>
              </a:ext>
            </a:extLst>
          </p:cNvPr>
          <p:cNvSpPr/>
          <p:nvPr/>
        </p:nvSpPr>
        <p:spPr>
          <a:xfrm>
            <a:off x="6203073" y="3429000"/>
            <a:ext cx="216694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5ABE97-6E29-697E-2DC0-8B4C900A777E}"/>
              </a:ext>
            </a:extLst>
          </p:cNvPr>
          <p:cNvSpPr/>
          <p:nvPr/>
        </p:nvSpPr>
        <p:spPr>
          <a:xfrm>
            <a:off x="9174872" y="4546600"/>
            <a:ext cx="369177" cy="266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EFD509-DC55-64BD-2D08-593DE131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16552"/>
            <a:ext cx="3211972" cy="19737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A60518-5399-9D42-25C1-CA8BAFDE4FAA}"/>
              </a:ext>
            </a:extLst>
          </p:cNvPr>
          <p:cNvSpPr/>
          <p:nvPr/>
        </p:nvSpPr>
        <p:spPr>
          <a:xfrm>
            <a:off x="4971798" y="4612523"/>
            <a:ext cx="2800602" cy="200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3802F-35DB-B193-A1AE-64A795B25E0C}"/>
              </a:ext>
            </a:extLst>
          </p:cNvPr>
          <p:cNvSpPr txBox="1"/>
          <p:nvPr/>
        </p:nvSpPr>
        <p:spPr>
          <a:xfrm>
            <a:off x="7850843" y="1021135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A914E-40F9-3B7D-102C-468B2CDE6CEE}"/>
              </a:ext>
            </a:extLst>
          </p:cNvPr>
          <p:cNvSpPr txBox="1"/>
          <p:nvPr/>
        </p:nvSpPr>
        <p:spPr>
          <a:xfrm>
            <a:off x="6372099" y="2926318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sym typeface="Wingdings" pitchFamily="2" charset="2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14A05-8FA7-D4B6-AEB0-CFAECF6365BD}"/>
              </a:ext>
            </a:extLst>
          </p:cNvPr>
          <p:cNvSpPr txBox="1"/>
          <p:nvPr/>
        </p:nvSpPr>
        <p:spPr>
          <a:xfrm>
            <a:off x="9090828" y="4128373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A7C43-4B41-799B-1ED2-87BEB1DBF17F}"/>
              </a:ext>
            </a:extLst>
          </p:cNvPr>
          <p:cNvSpPr txBox="1"/>
          <p:nvPr/>
        </p:nvSpPr>
        <p:spPr>
          <a:xfrm>
            <a:off x="4436898" y="4674299"/>
            <a:ext cx="43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1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에서 스크립트를 실행할 때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부재의 속성창이 열려 있거나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치수 작성 모드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혹은 시스템 패밀리 작성 모드에 진입한 상태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상기에 해당하는 상태가 아닌 지 확인해야 한다</a:t>
            </a:r>
            <a:r>
              <a:rPr lang="en-US" altLang="ko-KR" dirty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속성창이 열린 등의 상황</a:t>
            </a:r>
            <a:r>
              <a:rPr lang="ko-KR" altLang="en-US" dirty="0">
                <a:sym typeface="Wingdings" pitchFamily="2" charset="2"/>
              </a:rPr>
              <a:t>에서는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내부의 프로세스가 수정이 안되도록 잠겨버리기 때문에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Run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버튼을 눌러도 대기상태</a:t>
            </a:r>
            <a:r>
              <a:rPr lang="ko-KR" altLang="en-US" dirty="0">
                <a:sym typeface="Wingdings" pitchFamily="2" charset="2"/>
              </a:rPr>
              <a:t>에 빠지게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부재를 작성하거나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속성창을 열고 필요한 정보를 확인하고 난 이후에는 꼭 </a:t>
            </a:r>
            <a:r>
              <a:rPr lang="en-US" altLang="ko-KR" dirty="0">
                <a:sym typeface="Wingdings" pitchFamily="2" charset="2"/>
              </a:rPr>
              <a:t>ESC </a:t>
            </a:r>
            <a:r>
              <a:rPr lang="ko-KR" altLang="en-US" dirty="0">
                <a:sym typeface="Wingdings" pitchFamily="2" charset="2"/>
              </a:rPr>
              <a:t>버튼을 눌러서 </a:t>
            </a:r>
            <a:r>
              <a:rPr lang="ko-KR" altLang="en-US" dirty="0" err="1">
                <a:sym typeface="Wingdings" pitchFamily="2" charset="2"/>
              </a:rPr>
              <a:t>속성창</a:t>
            </a:r>
            <a:r>
              <a:rPr lang="ko-KR" altLang="en-US" dirty="0">
                <a:sym typeface="Wingdings" pitchFamily="2" charset="2"/>
              </a:rPr>
              <a:t> 진입 모드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혹은 부재 작성 모드에서 빠져나오는 것을 습관화 하면 편하다</a:t>
            </a:r>
            <a:r>
              <a:rPr lang="en-US" altLang="ko-KR" dirty="0">
                <a:sym typeface="Wingdings" pitchFamily="2" charset="2"/>
              </a:rPr>
              <a:t>.)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38AA76-D6F2-68BE-B442-D0420934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78" y="1600011"/>
            <a:ext cx="5183796" cy="31286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991600" y="4273550"/>
            <a:ext cx="299403" cy="211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F3E8D-7F98-7316-7A7F-1F0D29E40701}"/>
              </a:ext>
            </a:extLst>
          </p:cNvPr>
          <p:cNvSpPr txBox="1"/>
          <p:nvPr/>
        </p:nvSpPr>
        <p:spPr>
          <a:xfrm>
            <a:off x="6178899" y="4728693"/>
            <a:ext cx="35747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FF"/>
                </a:solidFill>
              </a:rPr>
              <a:t>다이나모</a:t>
            </a:r>
            <a:r>
              <a:rPr lang="ko-KR" altLang="en-US" sz="1200" dirty="0">
                <a:solidFill>
                  <a:srgbClr val="FF00FF"/>
                </a:solidFill>
              </a:rPr>
              <a:t> 플레이어의 </a:t>
            </a:r>
            <a:r>
              <a:rPr lang="en-US" altLang="ko-KR" sz="1200" dirty="0">
                <a:solidFill>
                  <a:srgbClr val="FF00FF"/>
                </a:solidFill>
              </a:rPr>
              <a:t>Run </a:t>
            </a:r>
            <a:r>
              <a:rPr lang="ko-KR" altLang="en-US" sz="1200" dirty="0">
                <a:solidFill>
                  <a:srgbClr val="FF00FF"/>
                </a:solidFill>
              </a:rPr>
              <a:t>버튼을 눌러도 좌측의 속성창이 닫히기 전까지는 실행되지 않고 대기하게 된다</a:t>
            </a:r>
            <a:r>
              <a:rPr lang="en-US" altLang="ko-KR" sz="1200" dirty="0">
                <a:solidFill>
                  <a:srgbClr val="FF00FF"/>
                </a:solidFill>
              </a:rPr>
              <a:t>.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0E16A61-8239-02A2-9748-45CEB785F76C}"/>
              </a:ext>
            </a:extLst>
          </p:cNvPr>
          <p:cNvSpPr/>
          <p:nvPr/>
        </p:nvSpPr>
        <p:spPr>
          <a:xfrm>
            <a:off x="4448175" y="1638300"/>
            <a:ext cx="3152775" cy="2524125"/>
          </a:xfrm>
          <a:custGeom>
            <a:avLst/>
            <a:gdLst>
              <a:gd name="connsiteX0" fmla="*/ 3152775 w 3152775"/>
              <a:gd name="connsiteY0" fmla="*/ 590550 h 2524125"/>
              <a:gd name="connsiteX1" fmla="*/ 3152775 w 3152775"/>
              <a:gd name="connsiteY1" fmla="*/ 0 h 2524125"/>
              <a:gd name="connsiteX2" fmla="*/ 0 w 3152775"/>
              <a:gd name="connsiteY2" fmla="*/ 0 h 2524125"/>
              <a:gd name="connsiteX3" fmla="*/ 0 w 3152775"/>
              <a:gd name="connsiteY3" fmla="*/ 2524125 h 2524125"/>
              <a:gd name="connsiteX4" fmla="*/ 2476500 w 3152775"/>
              <a:gd name="connsiteY4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775" h="2524125">
                <a:moveTo>
                  <a:pt x="3152775" y="590550"/>
                </a:moveTo>
                <a:lnTo>
                  <a:pt x="3152775" y="0"/>
                </a:lnTo>
                <a:lnTo>
                  <a:pt x="0" y="0"/>
                </a:lnTo>
                <a:lnTo>
                  <a:pt x="0" y="2524125"/>
                </a:lnTo>
                <a:lnTo>
                  <a:pt x="2476500" y="2524125"/>
                </a:ln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8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스크립트를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“H_WM Code_1 ~ H_WM Code_9, H_Q’ty Cal Type Tag” </a:t>
            </a:r>
            <a:r>
              <a:rPr lang="ko-KR" altLang="en-US" dirty="0">
                <a:sym typeface="Wingdings" pitchFamily="2" charset="2"/>
              </a:rPr>
              <a:t>매개변수가 패밀리 타입 속성에 존재하여야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5190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스크립트를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763935"/>
            <a:chOff x="1872352" y="3464216"/>
            <a:chExt cx="2057687" cy="76393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2036490" y="3981930"/>
              <a:ext cx="1340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되메우기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>
                <a:sym typeface="Wingdings" pitchFamily="2" charset="2"/>
              </a:rPr>
              <a:t>되메우기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되메우기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되메우기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pic>
        <p:nvPicPr>
          <p:cNvPr id="1026" name="Picture 2" descr="BIM교육] [Autodesk Revit Structure강좌 03강] 구조부재 작성 기둥, 보 - YouTube">
            <a:extLst>
              <a:ext uri="{FF2B5EF4-FFF2-40B4-BE49-F238E27FC236}">
                <a16:creationId xmlns:a16="http://schemas.microsoft.com/office/drawing/2014/main" id="{8AF1B935-C1AB-2E2E-8549-A9BB619F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0" r="13986" b="9512"/>
          <a:stretch/>
        </p:blipFill>
        <p:spPr bwMode="auto">
          <a:xfrm>
            <a:off x="279443" y="2124539"/>
            <a:ext cx="5620310" cy="28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6015319" y="2124539"/>
            <a:ext cx="3776108" cy="2344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Revit</a:t>
            </a:r>
            <a:r>
              <a:rPr lang="ko-KR" altLang="en-US" sz="1100" dirty="0"/>
              <a:t>으로 부재를 작성</a:t>
            </a:r>
            <a:r>
              <a:rPr lang="en-US" altLang="ko-KR" sz="1100" dirty="0"/>
              <a:t>, </a:t>
            </a:r>
            <a:r>
              <a:rPr lang="ko-KR" altLang="en-US" sz="1100" dirty="0"/>
              <a:t>배치 하는 과정에서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각 부재의 형상과 위치에 대한 정보는 자동으로 꾸려진다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정보를 이용해서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도면을 자동화 </a:t>
            </a:r>
            <a:r>
              <a:rPr lang="ko-KR" altLang="en-US" sz="1100" dirty="0"/>
              <a:t>할 수도 있고</a:t>
            </a:r>
            <a:r>
              <a:rPr lang="en-US" altLang="ko-KR" sz="1100" dirty="0"/>
              <a:t>,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물량 산출을 자동화</a:t>
            </a:r>
            <a:r>
              <a:rPr lang="ko-KR" altLang="en-US" sz="1100" dirty="0"/>
              <a:t> 할 수도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91639-959F-2670-3BD8-AED2D1FCEF22}"/>
              </a:ext>
            </a:extLst>
          </p:cNvPr>
          <p:cNvSpPr txBox="1"/>
          <p:nvPr/>
        </p:nvSpPr>
        <p:spPr>
          <a:xfrm>
            <a:off x="279442" y="1650509"/>
            <a:ext cx="44068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M" panose="02020603020101020101" pitchFamily="18" charset="-127"/>
                <a:ea typeface="현대하모니 M" panose="02020603020101020101" pitchFamily="18" charset="-127"/>
              </a:rPr>
              <a:t>서론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3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atin typeface="+mj-ea"/>
                <a:ea typeface="+mj-ea"/>
              </a:rPr>
              <a:t>매뉴얼 개정 관련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6A7697-84E2-4126-ACA5-C17CFF0A2B43}"/>
              </a:ext>
            </a:extLst>
          </p:cNvPr>
          <p:cNvGrpSpPr/>
          <p:nvPr/>
        </p:nvGrpSpPr>
        <p:grpSpPr>
          <a:xfrm>
            <a:off x="972426" y="1523009"/>
            <a:ext cx="8530906" cy="4903486"/>
            <a:chOff x="972426" y="1523009"/>
            <a:chExt cx="8530906" cy="4903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0E8703-ADF2-DDCB-FCA6-CF70841B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177" y="4102739"/>
              <a:ext cx="1770568" cy="189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D30064-4C7B-34BE-FA01-9BA7749F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56" y="4482377"/>
              <a:ext cx="3422316" cy="123704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131C88-FC06-5E57-BA22-2DE8316EAE2B}"/>
                </a:ext>
              </a:extLst>
            </p:cNvPr>
            <p:cNvSpPr txBox="1"/>
            <p:nvPr/>
          </p:nvSpPr>
          <p:spPr>
            <a:xfrm>
              <a:off x="1264465" y="5741692"/>
              <a:ext cx="1122423" cy="684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USER</a:t>
              </a:r>
            </a:p>
            <a:p>
              <a:r>
                <a:rPr lang="en-US" altLang="ko-KR" sz="105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In Each Project</a:t>
              </a:r>
              <a:endPara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85CDC1-099B-A3E4-07C8-09C9BE9EB97C}"/>
                </a:ext>
              </a:extLst>
            </p:cNvPr>
            <p:cNvSpPr txBox="1"/>
            <p:nvPr/>
          </p:nvSpPr>
          <p:spPr>
            <a:xfrm>
              <a:off x="3789862" y="3781969"/>
              <a:ext cx="2326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atin typeface="현대하모니 M" panose="02020603020101020101" pitchFamily="18" charset="-127"/>
                  <a:ea typeface="현대하모니 M" panose="02020603020101020101" pitchFamily="18" charset="-127"/>
                </a:defRPr>
              </a:lvl1pPr>
            </a:lstStyle>
            <a:p>
              <a:r>
                <a:rPr lang="ko-KR" altLang="en-US" sz="2000" b="1" dirty="0">
                  <a:solidFill>
                    <a:srgbClr val="FF00FF"/>
                  </a:solidFill>
                  <a:latin typeface="+mn-ea"/>
                  <a:ea typeface="+mn-ea"/>
                </a:rPr>
                <a:t>플랜트 건축설계팀</a:t>
              </a:r>
              <a:endParaRPr lang="en-US" altLang="ko-KR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  <a:p>
              <a:r>
                <a:rPr lang="en-US" altLang="ko-KR" sz="2000" b="1" dirty="0">
                  <a:solidFill>
                    <a:srgbClr val="FF00FF"/>
                  </a:solidFill>
                  <a:latin typeface="+mn-ea"/>
                  <a:ea typeface="+mn-ea"/>
                </a:rPr>
                <a:t>BIM Admin.</a:t>
              </a:r>
              <a:endParaRPr lang="ko-KR" altLang="en-US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B3CC9-71EF-8E6D-BF67-80A92BB7674C}"/>
                </a:ext>
              </a:extLst>
            </p:cNvPr>
            <p:cNvSpPr txBox="1"/>
            <p:nvPr/>
          </p:nvSpPr>
          <p:spPr>
            <a:xfrm>
              <a:off x="7725934" y="5741692"/>
              <a:ext cx="869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66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DEV</a:t>
              </a:r>
              <a:endParaRPr lang="ko-KR" altLang="en-US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C975C-22A4-01C3-DC70-36467484981A}"/>
                </a:ext>
              </a:extLst>
            </p:cNvPr>
            <p:cNvSpPr txBox="1"/>
            <p:nvPr/>
          </p:nvSpPr>
          <p:spPr>
            <a:xfrm>
              <a:off x="3656779" y="1523009"/>
              <a:ext cx="2592441" cy="369332"/>
            </a:xfrm>
            <a:prstGeom prst="rect">
              <a:avLst/>
            </a:prstGeom>
            <a:noFill/>
            <a:ln w="38100" cmpd="dbl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전사 통합 </a:t>
              </a:r>
              <a:r>
                <a:rPr lang="en-US" altLang="ko-KR" dirty="0">
                  <a:latin typeface="+mn-ea"/>
                </a:rPr>
                <a:t>BIM/DT</a:t>
              </a:r>
              <a:r>
                <a:rPr lang="ko-KR" altLang="en-US" dirty="0">
                  <a:latin typeface="+mn-ea"/>
                </a:rPr>
                <a:t> 정책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1353E11-9421-AAA8-CF95-A1B69D068563}"/>
                </a:ext>
              </a:extLst>
            </p:cNvPr>
            <p:cNvGrpSpPr/>
            <p:nvPr/>
          </p:nvGrpSpPr>
          <p:grpSpPr>
            <a:xfrm>
              <a:off x="4840944" y="2085976"/>
              <a:ext cx="161359" cy="1519454"/>
              <a:chOff x="4840944" y="2950726"/>
              <a:chExt cx="161359" cy="716615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E21E84A-AB19-283B-2C83-C7EF5CAE0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944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525E753-77CD-9E77-73A8-04049C4D2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303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794D8E1-12F9-2617-DC67-88A3E90867D1}"/>
                </a:ext>
              </a:extLst>
            </p:cNvPr>
            <p:cNvSpPr/>
            <p:nvPr/>
          </p:nvSpPr>
          <p:spPr>
            <a:xfrm>
              <a:off x="1819835" y="4042507"/>
              <a:ext cx="1970025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miter lim="800000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7CD888-5525-D978-7D29-8F786EA27E85}"/>
                </a:ext>
              </a:extLst>
            </p:cNvPr>
            <p:cNvSpPr/>
            <p:nvPr/>
          </p:nvSpPr>
          <p:spPr>
            <a:xfrm flipH="1">
              <a:off x="6106316" y="4042507"/>
              <a:ext cx="2054191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8C99426-3454-DC39-CFE6-CCCB1D541123}"/>
                </a:ext>
              </a:extLst>
            </p:cNvPr>
            <p:cNvSpPr/>
            <p:nvPr/>
          </p:nvSpPr>
          <p:spPr>
            <a:xfrm rot="10800000">
              <a:off x="2380088" y="4482376"/>
              <a:ext cx="1770567" cy="1557807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32E2316-97A4-288D-FA65-37FADAE374BD}"/>
                </a:ext>
              </a:extLst>
            </p:cNvPr>
            <p:cNvSpPr/>
            <p:nvPr/>
          </p:nvSpPr>
          <p:spPr>
            <a:xfrm rot="10800000" flipH="1">
              <a:off x="5776394" y="4482374"/>
              <a:ext cx="1949540" cy="1557808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8EA44-6496-08B5-A801-FAC4A5FA5FA2}"/>
                </a:ext>
              </a:extLst>
            </p:cNvPr>
            <p:cNvSpPr txBox="1"/>
            <p:nvPr/>
          </p:nvSpPr>
          <p:spPr>
            <a:xfrm>
              <a:off x="3075773" y="6093429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사용성 피드백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3802BE-75CB-C496-3F58-5A79A3C98D2F}"/>
                </a:ext>
              </a:extLst>
            </p:cNvPr>
            <p:cNvSpPr txBox="1"/>
            <p:nvPr/>
          </p:nvSpPr>
          <p:spPr>
            <a:xfrm>
              <a:off x="5776393" y="609342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개발용이성 피드백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CC55EF-BFEF-1568-04D3-7EC612C43CD8}"/>
                </a:ext>
              </a:extLst>
            </p:cNvPr>
            <p:cNvSpPr txBox="1"/>
            <p:nvPr/>
          </p:nvSpPr>
          <p:spPr>
            <a:xfrm>
              <a:off x="972426" y="3581449"/>
              <a:ext cx="2358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C00000"/>
                  </a:solidFill>
                </a:rPr>
                <a:t>팀 표준 변경 사항 고시 및 배포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797BE9-14EA-0CB3-DC4A-F2AD99111E03}"/>
                </a:ext>
              </a:extLst>
            </p:cNvPr>
            <p:cNvSpPr txBox="1"/>
            <p:nvPr/>
          </p:nvSpPr>
          <p:spPr>
            <a:xfrm>
              <a:off x="6751163" y="3569945"/>
              <a:ext cx="2752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전사 요구 혹은 팀내 요구로 취합된 업데이트 요청 사항 전달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31AF55F-DD5F-93EE-D04E-1D37DB716FE1}"/>
                </a:ext>
              </a:extLst>
            </p:cNvPr>
            <p:cNvSpPr/>
            <p:nvPr/>
          </p:nvSpPr>
          <p:spPr>
            <a:xfrm>
              <a:off x="3789860" y="3712264"/>
              <a:ext cx="2326280" cy="78095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6494D-6F8C-E0F9-F520-28B4025B6FCD}"/>
                </a:ext>
              </a:extLst>
            </p:cNvPr>
            <p:cNvSpPr txBox="1"/>
            <p:nvPr/>
          </p:nvSpPr>
          <p:spPr>
            <a:xfrm>
              <a:off x="5163663" y="2063709"/>
              <a:ext cx="2752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플랜트 건축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BIM </a:t>
              </a:r>
              <a:r>
                <a:rPr lang="ko-KR" altLang="en-US" sz="1200" b="1" dirty="0">
                  <a:solidFill>
                    <a:srgbClr val="FFC000"/>
                  </a:solidFill>
                </a:rPr>
                <a:t>능률 향상을 위한 전사 표준 개정 협의</a:t>
              </a:r>
              <a:endParaRPr lang="en-US" altLang="ko-KR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71D912-BC44-1E45-75DD-F563AC9005EB}"/>
                </a:ext>
              </a:extLst>
            </p:cNvPr>
            <p:cNvSpPr txBox="1"/>
            <p:nvPr/>
          </p:nvSpPr>
          <p:spPr>
            <a:xfrm>
              <a:off x="2289895" y="2063709"/>
              <a:ext cx="2389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C00000"/>
                  </a:solidFill>
                </a:rPr>
                <a:t>aWBS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체계 등 의 전사표준을 준수 하기 위한 플랜트 건축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BIM </a:t>
              </a:r>
              <a:r>
                <a:rPr lang="ko-KR" altLang="en-US" sz="1200" b="1" dirty="0" err="1">
                  <a:solidFill>
                    <a:srgbClr val="C00000"/>
                  </a:solidFill>
                </a:rPr>
                <a:t>성과품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Output Spec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협의</a:t>
              </a:r>
            </a:p>
            <a:p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343557"/>
            <a:ext cx="9798425" cy="484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>
                <a:latin typeface="+mj-ea"/>
                <a:ea typeface="+mj-ea"/>
              </a:rPr>
              <a:t>개정관리 영역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atin typeface="+mj-ea"/>
                <a:ea typeface="+mj-ea"/>
              </a:rPr>
              <a:t>매뉴얼 개정 관련</a:t>
            </a:r>
            <a:endParaRPr lang="en-US" altLang="ko-KR" sz="1400" dirty="0">
              <a:latin typeface="+mj-ea"/>
              <a:ea typeface="+mj-ea"/>
            </a:endParaRPr>
          </a:p>
          <a:p>
            <a:pPr lvl="1" defTabSz="900086" eaLnBrk="0" latinLnBrk="0" hangingPunct="0">
              <a:lnSpc>
                <a:spcPct val="250000"/>
              </a:lnSpc>
              <a:defRPr/>
            </a:pPr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>
                <a:latin typeface="+mj-ea"/>
                <a:ea typeface="+mj-ea"/>
              </a:rPr>
              <a:t>유저 지원 및 툴 유지 보수 영역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15084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매뉴얼 개정 관련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11577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BIM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팀 표준 변경에 의해 툴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사용법에 변화가 생겼을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내용을 매뉴얼에 반영하여 공지 및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31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8F002B-694D-2BC7-5E01-9965CD8A2114}"/>
              </a:ext>
            </a:extLst>
          </p:cNvPr>
          <p:cNvSpPr/>
          <p:nvPr/>
        </p:nvSpPr>
        <p:spPr>
          <a:xfrm>
            <a:off x="2416134" y="1512834"/>
            <a:ext cx="5031167" cy="170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39978" y="3289539"/>
            <a:ext cx="5590086" cy="29700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 산출 자동화를 하려면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에서 작성된 형상정보를 기반으로 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 별 산출항목</a:t>
            </a:r>
            <a:r>
              <a:rPr lang="en-US" altLang="ko-KR" sz="1100" b="1" dirty="0"/>
              <a:t>(WBS)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산출항목 별 계산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모델링 되지 않는 산출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단일 부재를 바탕으로 산출 할 수 없는 항목에 대한 산출 규칙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부재들 사이의 위치관계에 따라 달라질 수 있는 물량에 대한 처리 규칙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상기와 같은 정보들이 추가로 필요하다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endParaRPr lang="en-US" altLang="ko-KR" sz="1100" dirty="0">
              <a:solidFill>
                <a:srgbClr val="0000FF"/>
              </a:solidFill>
            </a:endParaRPr>
          </a:p>
          <a:p>
            <a:r>
              <a:rPr lang="ko-KR" altLang="en-US" sz="1100" dirty="0">
                <a:solidFill>
                  <a:srgbClr val="0000FF"/>
                </a:solidFill>
              </a:rPr>
              <a:t>그런데 이 정보들을 </a:t>
            </a: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매개변수를 통해 일일이 작성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관리하는 것도 가능은 하나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프로그램 내에서 이 작업을 수행하는 것은 상당히 번잡하다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인터페이스의 문제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AAA3C5-2957-2CE4-75FF-5DA50F8EF4C6}"/>
              </a:ext>
            </a:extLst>
          </p:cNvPr>
          <p:cNvGrpSpPr/>
          <p:nvPr/>
        </p:nvGrpSpPr>
        <p:grpSpPr>
          <a:xfrm>
            <a:off x="2362344" y="1441126"/>
            <a:ext cx="5084957" cy="1776705"/>
            <a:chOff x="2362344" y="1441126"/>
            <a:chExt cx="3697189" cy="1776705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508631-37D0-880A-1990-E44F2003851C}"/>
                </a:ext>
              </a:extLst>
            </p:cNvPr>
            <p:cNvSpPr txBox="1"/>
            <p:nvPr/>
          </p:nvSpPr>
          <p:spPr>
            <a:xfrm>
              <a:off x="2362344" y="1441126"/>
              <a:ext cx="1957572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Concrete, UG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Re-bar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Normal Faced Form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Bitumen Coating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Excavation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Backfill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800" b="1" dirty="0"/>
                <a:t>Disposal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2EA052-E621-97C3-5797-8389D365B4CB}"/>
                </a:ext>
              </a:extLst>
            </p:cNvPr>
            <p:cNvSpPr txBox="1"/>
            <p:nvPr/>
          </p:nvSpPr>
          <p:spPr>
            <a:xfrm>
              <a:off x="3508910" y="1441126"/>
              <a:ext cx="2550623" cy="17767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부피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철근비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둘레</a:t>
              </a:r>
              <a:r>
                <a:rPr lang="pl-PL" altLang="ko-KR" sz="800" b="1" dirty="0"/>
                <a:t>*</a:t>
              </a:r>
              <a:r>
                <a:rPr lang="ko-KR" altLang="en-US" sz="800" b="1" dirty="0"/>
                <a:t>두께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 </a:t>
              </a:r>
              <a:r>
                <a:rPr lang="ko-KR" altLang="en-US" sz="800" b="1" dirty="0"/>
                <a:t>기초 하부면적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기초 측면적 </a:t>
              </a:r>
              <a:r>
                <a:rPr lang="en-US" altLang="ko-KR" sz="800" b="1" dirty="0"/>
                <a:t>+ </a:t>
              </a:r>
              <a:r>
                <a:rPr lang="ko-KR" altLang="en-US" sz="800" b="1" dirty="0"/>
                <a:t>페데스탈 면적 공제된 기초 상부 면적</a:t>
              </a:r>
              <a:endParaRPr lang="en-US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터파기 산출 공식</a:t>
              </a:r>
              <a:r>
                <a:rPr lang="en-US" altLang="ko-KR" sz="800" b="1" dirty="0"/>
                <a:t> 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되메우기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  <a:p>
              <a:pPr>
                <a:lnSpc>
                  <a:spcPct val="200000"/>
                </a:lnSpc>
              </a:pPr>
              <a:r>
                <a:rPr lang="pl-PL" altLang="ko-KR" sz="800" b="1" dirty="0"/>
                <a:t>=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잔토처리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산출 공식 </a:t>
              </a:r>
              <a:r>
                <a:rPr lang="en-US" altLang="ko-KR" sz="800" b="1" dirty="0"/>
                <a:t>(</a:t>
              </a:r>
              <a:r>
                <a:rPr lang="ko-KR" altLang="en-US" sz="800" b="1" dirty="0"/>
                <a:t>개별 터파기 </a:t>
              </a:r>
              <a:r>
                <a:rPr lang="en-US" altLang="ko-KR" sz="800" b="1" dirty="0"/>
                <a:t>| </a:t>
              </a:r>
              <a:r>
                <a:rPr lang="ko-KR" altLang="en-US" sz="800" b="1" dirty="0"/>
                <a:t>온통터파기</a:t>
              </a:r>
              <a:r>
                <a:rPr lang="en-US" altLang="ko-KR" sz="800" b="1" dirty="0"/>
                <a:t>)</a:t>
              </a:r>
              <a:endParaRPr lang="pl-PL" altLang="ko-KR" sz="8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B5D417-2ECD-7FEA-4B82-A6F3EED1F8E8}"/>
              </a:ext>
            </a:extLst>
          </p:cNvPr>
          <p:cNvGrpSpPr/>
          <p:nvPr/>
        </p:nvGrpSpPr>
        <p:grpSpPr>
          <a:xfrm>
            <a:off x="1945341" y="1631576"/>
            <a:ext cx="457200" cy="2043953"/>
            <a:chOff x="1945341" y="1631576"/>
            <a:chExt cx="457200" cy="2043953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8A56958-D6E7-D5F1-F8D1-2C29FFD9A8D4}"/>
                </a:ext>
              </a:extLst>
            </p:cNvPr>
            <p:cNvSpPr/>
            <p:nvPr/>
          </p:nvSpPr>
          <p:spPr>
            <a:xfrm>
              <a:off x="1945341" y="1631576"/>
              <a:ext cx="439271" cy="2043953"/>
            </a:xfrm>
            <a:custGeom>
              <a:avLst/>
              <a:gdLst>
                <a:gd name="connsiteX0" fmla="*/ 0 w 439271"/>
                <a:gd name="connsiteY0" fmla="*/ 2043953 h 2043953"/>
                <a:gd name="connsiteX1" fmla="*/ 304800 w 439271"/>
                <a:gd name="connsiteY1" fmla="*/ 726142 h 2043953"/>
                <a:gd name="connsiteX2" fmla="*/ 304800 w 439271"/>
                <a:gd name="connsiteY2" fmla="*/ 0 h 2043953"/>
                <a:gd name="connsiteX3" fmla="*/ 439271 w 439271"/>
                <a:gd name="connsiteY3" fmla="*/ 0 h 204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271" h="2043953">
                  <a:moveTo>
                    <a:pt x="0" y="2043953"/>
                  </a:moveTo>
                  <a:lnTo>
                    <a:pt x="304800" y="726142"/>
                  </a:lnTo>
                  <a:lnTo>
                    <a:pt x="304800" y="0"/>
                  </a:lnTo>
                  <a:lnTo>
                    <a:pt x="439271" y="0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83EDE30-9D06-7087-E820-F760C8C413EE}"/>
                </a:ext>
              </a:extLst>
            </p:cNvPr>
            <p:cNvSpPr/>
            <p:nvPr/>
          </p:nvSpPr>
          <p:spPr>
            <a:xfrm>
              <a:off x="2250141" y="1990165"/>
              <a:ext cx="152400" cy="1102659"/>
            </a:xfrm>
            <a:custGeom>
              <a:avLst/>
              <a:gdLst>
                <a:gd name="connsiteX0" fmla="*/ 0 w 152400"/>
                <a:gd name="connsiteY0" fmla="*/ 0 h 1102659"/>
                <a:gd name="connsiteX1" fmla="*/ 0 w 152400"/>
                <a:gd name="connsiteY1" fmla="*/ 1102659 h 1102659"/>
                <a:gd name="connsiteX2" fmla="*/ 152400 w 152400"/>
                <a:gd name="connsiteY2" fmla="*/ 1102659 h 110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102659">
                  <a:moveTo>
                    <a:pt x="0" y="0"/>
                  </a:moveTo>
                  <a:lnTo>
                    <a:pt x="0" y="1102659"/>
                  </a:lnTo>
                  <a:lnTo>
                    <a:pt x="152400" y="1102659"/>
                  </a:lnTo>
                </a:path>
              </a:pathLst>
            </a:cu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75B42CA-34DB-7AFC-7B82-6518BCC6FA11}"/>
                </a:ext>
              </a:extLst>
            </p:cNvPr>
            <p:cNvCxnSpPr/>
            <p:nvPr/>
          </p:nvCxnSpPr>
          <p:spPr>
            <a:xfrm>
              <a:off x="2250141" y="1873250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09218BD-55F2-2AA6-459D-9321051C6F30}"/>
                </a:ext>
              </a:extLst>
            </p:cNvPr>
            <p:cNvCxnSpPr/>
            <p:nvPr/>
          </p:nvCxnSpPr>
          <p:spPr>
            <a:xfrm>
              <a:off x="2250141" y="21177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2E45EB1-3D30-1B2A-9EF2-D91E5CAAD960}"/>
                </a:ext>
              </a:extLst>
            </p:cNvPr>
            <p:cNvCxnSpPr/>
            <p:nvPr/>
          </p:nvCxnSpPr>
          <p:spPr>
            <a:xfrm>
              <a:off x="2250141" y="2359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94F672E-7925-E9EE-BCAE-E356DF3B1B32}"/>
                </a:ext>
              </a:extLst>
            </p:cNvPr>
            <p:cNvCxnSpPr/>
            <p:nvPr/>
          </p:nvCxnSpPr>
          <p:spPr>
            <a:xfrm>
              <a:off x="2250141" y="26130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1A6429A-0575-9784-F99C-3633624328CF}"/>
                </a:ext>
              </a:extLst>
            </p:cNvPr>
            <p:cNvCxnSpPr/>
            <p:nvPr/>
          </p:nvCxnSpPr>
          <p:spPr>
            <a:xfrm>
              <a:off x="2250141" y="2854325"/>
              <a:ext cx="134471" cy="0"/>
            </a:xfrm>
            <a:prstGeom prst="line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8D1117F-A79E-0633-1E72-1F58D75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6" y="2782679"/>
            <a:ext cx="1733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46DA4-1749-95A1-DD72-8DD8FE0270B0}"/>
              </a:ext>
            </a:extLst>
          </p:cNvPr>
          <p:cNvSpPr txBox="1"/>
          <p:nvPr/>
        </p:nvSpPr>
        <p:spPr>
          <a:xfrm>
            <a:off x="552895" y="1802197"/>
            <a:ext cx="88994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의견 취합 양식을 배포하여 정기적 피드백 취합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이메일 혹은 </a:t>
            </a:r>
            <a:r>
              <a:rPr lang="ko-KR" altLang="en-US" sz="1200" dirty="0" err="1"/>
              <a:t>팀즈를</a:t>
            </a:r>
            <a:r>
              <a:rPr lang="ko-KR" altLang="en-US" sz="1200" dirty="0"/>
              <a:t> 활용하여 의견 수집 및 차후 개정 사항에 반영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자주 발생하는 오류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문의되는 사항은 정리하여 </a:t>
            </a: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</a:t>
            </a:r>
            <a:r>
              <a:rPr lang="ko-KR" altLang="en-US" sz="1200" dirty="0"/>
              <a:t>채널 게시 및 정기적 업데이트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982B-0971-4B3F-AE9A-3AEA2160DBC1}"/>
              </a:ext>
            </a:extLst>
          </p:cNvPr>
          <p:cNvSpPr txBox="1"/>
          <p:nvPr/>
        </p:nvSpPr>
        <p:spPr>
          <a:xfrm>
            <a:off x="552895" y="1802197"/>
            <a:ext cx="889945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물량산출 스크립트의 로직 개정 작업 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Excel </a:t>
            </a:r>
            <a:r>
              <a:rPr lang="ko-KR" altLang="en-US" sz="1200" dirty="0"/>
              <a:t>데이터 </a:t>
            </a:r>
            <a:r>
              <a:rPr lang="en-US" altLang="ko-KR" sz="1200" dirty="0"/>
              <a:t>(ex.</a:t>
            </a:r>
            <a:r>
              <a:rPr lang="ko-KR" altLang="en-US" sz="1200" dirty="0"/>
              <a:t> </a:t>
            </a:r>
            <a:r>
              <a:rPr lang="en-US" altLang="ko-KR" sz="1200" dirty="0"/>
              <a:t>Family</a:t>
            </a:r>
            <a:r>
              <a:rPr lang="ko-KR" altLang="en-US" sz="1200" dirty="0"/>
              <a:t> </a:t>
            </a:r>
            <a:r>
              <a:rPr lang="en-US" altLang="ko-KR" sz="1200" dirty="0"/>
              <a:t>List,</a:t>
            </a:r>
            <a:r>
              <a:rPr lang="ko-KR" altLang="en-US" sz="1200" dirty="0"/>
              <a:t> </a:t>
            </a:r>
            <a:r>
              <a:rPr lang="en-US" altLang="ko-KR" sz="1200" dirty="0"/>
              <a:t>Building</a:t>
            </a:r>
            <a:r>
              <a:rPr lang="ko-KR" altLang="en-US" sz="1200" dirty="0"/>
              <a:t> </a:t>
            </a:r>
            <a:r>
              <a:rPr lang="en-US" altLang="ko-KR" sz="1200" dirty="0"/>
              <a:t>List)</a:t>
            </a:r>
            <a:r>
              <a:rPr lang="ko-KR" altLang="en-US" sz="1200" dirty="0"/>
              <a:t>의 입력양식에 변화가 필요한지 여부를 </a:t>
            </a:r>
            <a:r>
              <a:rPr lang="en-US" altLang="ko-KR" sz="1200" dirty="0"/>
              <a:t>Dev </a:t>
            </a:r>
            <a:r>
              <a:rPr lang="ko-KR" altLang="en-US" sz="1200" dirty="0"/>
              <a:t>팀을 통해 확인 후 반영하여야 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성능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정확도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편의성 개선을 위한 모든 사안에 대해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Input</a:t>
            </a:r>
            <a:r>
              <a:rPr lang="ko-KR" altLang="en-US" sz="1200" dirty="0"/>
              <a:t> 데이터 양식의 변경이 필요할 경우를 </a:t>
            </a:r>
            <a:r>
              <a:rPr lang="en-US" altLang="ko-KR" sz="1200" dirty="0"/>
              <a:t>Admin</a:t>
            </a:r>
            <a:r>
              <a:rPr lang="ko-KR" altLang="en-US" sz="1200" dirty="0"/>
              <a:t>이 주체가 되어 논의 후 결론 도출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물량산출 </a:t>
            </a:r>
            <a:r>
              <a:rPr lang="en-US" altLang="ko-KR" sz="1200" dirty="0"/>
              <a:t>Tool </a:t>
            </a:r>
            <a:r>
              <a:rPr lang="ko-KR" altLang="en-US" sz="1200" dirty="0"/>
              <a:t>개발 방향이 </a:t>
            </a:r>
            <a:r>
              <a:rPr lang="en-US" altLang="ko-KR" sz="1200" dirty="0"/>
              <a:t>Dynamo </a:t>
            </a:r>
            <a:r>
              <a:rPr lang="ko-KR" altLang="en-US" sz="1200" dirty="0"/>
              <a:t>스크립트가 아닌</a:t>
            </a:r>
            <a:r>
              <a:rPr lang="en-US" altLang="ko-KR" sz="1200" dirty="0"/>
              <a:t>, Add-On </a:t>
            </a:r>
            <a:r>
              <a:rPr lang="ko-KR" altLang="en-US" sz="1200" dirty="0"/>
              <a:t>개발로 변경되었을 시에도 위 사항은 동일함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1727E-4FFF-6C68-C164-2E05AC8850B3}"/>
              </a:ext>
            </a:extLst>
          </p:cNvPr>
          <p:cNvSpPr txBox="1"/>
          <p:nvPr/>
        </p:nvSpPr>
        <p:spPr>
          <a:xfrm>
            <a:off x="552895" y="1559670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팀 표준을 개정 하려면 하기 </a:t>
            </a:r>
            <a:r>
              <a:rPr lang="en-US" altLang="ko-KR" sz="1200" dirty="0"/>
              <a:t>A,B,C </a:t>
            </a:r>
            <a:r>
              <a:rPr lang="ko-KR" altLang="en-US" sz="1200" dirty="0"/>
              <a:t>세 가지</a:t>
            </a:r>
            <a:r>
              <a:rPr lang="en-US" altLang="ko-KR" sz="1200" dirty="0"/>
              <a:t> </a:t>
            </a:r>
            <a:r>
              <a:rPr lang="ko-KR" altLang="en-US" sz="1200" dirty="0"/>
              <a:t>경로에서 취합된 의견을 토대로 </a:t>
            </a:r>
            <a:r>
              <a:rPr lang="en-US" altLang="ko-KR" sz="1200" dirty="0"/>
              <a:t>BIM Admin.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내부 회의를 거쳐 결정한다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6FD49C-6646-15B1-55C2-789116BE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025" y="2367405"/>
            <a:ext cx="5867400" cy="34198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B6090E-696C-7EE3-CCDF-6CF360AEB918}"/>
              </a:ext>
            </a:extLst>
          </p:cNvPr>
          <p:cNvSpPr/>
          <p:nvPr/>
        </p:nvSpPr>
        <p:spPr>
          <a:xfrm>
            <a:off x="4649788" y="2714625"/>
            <a:ext cx="342900" cy="1145382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E42A2-F08A-AC00-AF4E-1712E98E6C10}"/>
              </a:ext>
            </a:extLst>
          </p:cNvPr>
          <p:cNvSpPr txBox="1"/>
          <p:nvPr/>
        </p:nvSpPr>
        <p:spPr>
          <a:xfrm>
            <a:off x="5760720" y="241843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A.</a:t>
            </a:r>
            <a:r>
              <a:rPr lang="ko-KR" altLang="en-US" dirty="0">
                <a:solidFill>
                  <a:srgbClr val="0000FF"/>
                </a:solidFill>
              </a:rPr>
              <a:t> 전사 피드백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8CB22-3C61-D8FC-02AE-251F0C3CCE51}"/>
              </a:ext>
            </a:extLst>
          </p:cNvPr>
          <p:cNvSpPr txBox="1"/>
          <p:nvPr/>
        </p:nvSpPr>
        <p:spPr>
          <a:xfrm>
            <a:off x="395461" y="501685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FF"/>
                </a:solidFill>
              </a:rPr>
              <a:t>B.</a:t>
            </a:r>
            <a:r>
              <a:rPr lang="ko-KR" altLang="en-US" dirty="0">
                <a:solidFill>
                  <a:srgbClr val="FF00FF"/>
                </a:solidFill>
              </a:rPr>
              <a:t> 사용자 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B2313-B80A-A337-D105-BAE3D246BEBD}"/>
              </a:ext>
            </a:extLst>
          </p:cNvPr>
          <p:cNvSpPr txBox="1"/>
          <p:nvPr/>
        </p:nvSpPr>
        <p:spPr>
          <a:xfrm>
            <a:off x="7428537" y="501685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</a:rPr>
              <a:t>C.</a:t>
            </a:r>
            <a:r>
              <a:rPr lang="ko-KR" altLang="en-US" dirty="0">
                <a:solidFill>
                  <a:srgbClr val="FF9933"/>
                </a:solidFill>
              </a:rPr>
              <a:t> 개발자 피드백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D83EBB-B9DF-A12F-FFFB-FAE2A51A1E58}"/>
              </a:ext>
            </a:extLst>
          </p:cNvPr>
          <p:cNvSpPr/>
          <p:nvPr/>
        </p:nvSpPr>
        <p:spPr>
          <a:xfrm>
            <a:off x="2314576" y="4037911"/>
            <a:ext cx="2015418" cy="1839014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13E43E-FE87-6274-5A60-77E5451B0BD7}"/>
              </a:ext>
            </a:extLst>
          </p:cNvPr>
          <p:cNvSpPr/>
          <p:nvPr/>
        </p:nvSpPr>
        <p:spPr>
          <a:xfrm>
            <a:off x="5314951" y="4037911"/>
            <a:ext cx="2015418" cy="183901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802197"/>
            <a:ext cx="88994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이메일 알림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 </a:t>
            </a:r>
            <a:r>
              <a:rPr lang="ko-KR" altLang="en-US" sz="1200" dirty="0"/>
              <a:t>채널에 주요 변경사항 공지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623168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* </a:t>
            </a:r>
            <a:r>
              <a:rPr lang="ko-KR" altLang="en-US" sz="1200" b="1" dirty="0"/>
              <a:t>스크립트 파일 버전 명명 규칙</a:t>
            </a:r>
            <a:endParaRPr lang="en-US" altLang="ko-KR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F62DB-CCB8-76A3-8172-548B941B1BA1}"/>
              </a:ext>
            </a:extLst>
          </p:cNvPr>
          <p:cNvSpPr txBox="1"/>
          <p:nvPr/>
        </p:nvSpPr>
        <p:spPr>
          <a:xfrm>
            <a:off x="978998" y="1953415"/>
            <a:ext cx="761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/>
              <a:t>Major.Minor.Patch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A2837-02F0-AA62-B551-460DF4DE3AC2}"/>
              </a:ext>
            </a:extLst>
          </p:cNvPr>
          <p:cNvSpPr txBox="1"/>
          <p:nvPr/>
        </p:nvSpPr>
        <p:spPr>
          <a:xfrm>
            <a:off x="939053" y="2287032"/>
            <a:ext cx="8050306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버전 번호는 </a:t>
            </a:r>
            <a:r>
              <a:rPr lang="en-US" altLang="ko-KR" sz="1000" dirty="0"/>
              <a:t>Major, Minor, Patch </a:t>
            </a:r>
            <a:r>
              <a:rPr lang="ko-KR" altLang="en-US" sz="1000" dirty="0"/>
              <a:t>의 형태로 배포하고</a:t>
            </a:r>
            <a:r>
              <a:rPr lang="en-US" altLang="ko-KR" sz="1000" dirty="0"/>
              <a:t>, Major, Minor, Patch </a:t>
            </a:r>
            <a:r>
              <a:rPr lang="ko-KR" altLang="en-US" sz="1000" dirty="0"/>
              <a:t>는 각각 자연수이고 절대 앞에 </a:t>
            </a:r>
            <a:r>
              <a:rPr lang="en-US" altLang="ko-KR" sz="1000" dirty="0"/>
              <a:t>0</a:t>
            </a:r>
            <a:r>
              <a:rPr lang="ko-KR" altLang="en-US" sz="1000" dirty="0"/>
              <a:t>이 붙어서는 안된다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각 번호의 수는 항상 증가해야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특정 버전으로 패키지를 배포하고 나면</a:t>
            </a:r>
            <a:r>
              <a:rPr lang="en-US" altLang="ko-KR" sz="1000" dirty="0"/>
              <a:t>, </a:t>
            </a:r>
            <a:r>
              <a:rPr lang="ko-KR" altLang="en-US" sz="1000" dirty="0"/>
              <a:t>그 버전의 내용은 절대 변경하지 말아야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변경분이 있다면 반드시 새로운 버전으로 배포하도록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Major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Minor,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Minor </a:t>
            </a:r>
            <a:r>
              <a:rPr lang="ko-KR" altLang="en-US" sz="1000" dirty="0"/>
              <a:t>버전이 변경될 때</a:t>
            </a:r>
            <a:r>
              <a:rPr lang="en-US" altLang="ko-KR" sz="1000" dirty="0"/>
              <a:t>, Patch </a:t>
            </a:r>
            <a:r>
              <a:rPr lang="ko-KR" altLang="en-US" sz="1000" dirty="0"/>
              <a:t>는 </a:t>
            </a:r>
            <a:r>
              <a:rPr lang="en-US" altLang="ko-KR" sz="1000" dirty="0"/>
              <a:t>0</a:t>
            </a:r>
            <a:r>
              <a:rPr lang="ko-KR" altLang="en-US" sz="1000" dirty="0"/>
              <a:t>으로 초기화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A2875-9F1D-081A-385D-5118593C799D}"/>
              </a:ext>
            </a:extLst>
          </p:cNvPr>
          <p:cNvSpPr txBox="1"/>
          <p:nvPr/>
        </p:nvSpPr>
        <p:spPr>
          <a:xfrm>
            <a:off x="552895" y="3852272"/>
            <a:ext cx="846940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dirty="0">
                <a:effectLst/>
              </a:rPr>
              <a:t>Major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패밀리 리스트양식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 err="1">
                <a:effectLst/>
              </a:rPr>
              <a:t>레빗</a:t>
            </a:r>
            <a:r>
              <a:rPr lang="ko-KR" altLang="en-US" sz="1100" dirty="0">
                <a:effectLst/>
              </a:rPr>
              <a:t> 템플릿과 호환되지 않는 변화가 생겼을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대대적인 변화가 일어났을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Minor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하위 버전과 호환이 되면서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>
                <a:effectLst/>
              </a:rPr>
              <a:t>새로운 기능이 추가 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기존의 기능이 변경되거나 사용 방법이 변경 되었을 때</a:t>
            </a:r>
          </a:p>
          <a:p>
            <a:br>
              <a:rPr lang="ko-KR" altLang="en-US" sz="1100" dirty="0">
                <a:effectLst/>
              </a:rPr>
            </a:br>
            <a:endParaRPr lang="ko-KR" altLang="en-US" sz="1100" dirty="0">
              <a:effectLst/>
            </a:endParaRPr>
          </a:p>
          <a:p>
            <a:r>
              <a:rPr lang="en-US" altLang="ko-KR" sz="1100" b="1" i="1" dirty="0">
                <a:effectLst/>
              </a:rPr>
              <a:t>Patch </a:t>
            </a:r>
            <a:r>
              <a:rPr lang="ko-KR" altLang="en-US" sz="1100" b="1" i="1" dirty="0">
                <a:effectLst/>
              </a:rPr>
              <a:t>버전 증가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버그 수정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기존 클라이언트가 알아차리지 못할 정도의 작은 변화가 있을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effectLst/>
              </a:rPr>
              <a:t>코드 내부적으로 소스가 수정되었을 때</a:t>
            </a:r>
          </a:p>
        </p:txBody>
      </p:sp>
    </p:spTree>
    <p:extLst>
      <p:ext uri="{BB962C8B-B14F-4D97-AF65-F5344CB8AC3E}">
        <p14:creationId xmlns:p14="http://schemas.microsoft.com/office/powerpoint/2010/main" val="17498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Code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8192-8944-3DE6-4305-ED751F380FB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5CE9B-81C6-6880-DC50-AE0AAF0BB1AC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C5D7CD-1867-839A-766A-F8D0662D957B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937" y="2987158"/>
            <a:ext cx="3029894" cy="20330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3289539"/>
            <a:ext cx="5569051" cy="20909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그래서 결론적으로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이 산출 관련 정보들은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밖에서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  <a:r>
              <a:rPr lang="ko-KR" altLang="en-US" sz="1100" dirty="0">
                <a:solidFill>
                  <a:srgbClr val="0000FF"/>
                </a:solidFill>
              </a:rPr>
              <a:t> 다루기 쉬운 엑셀로 따로 관리하고</a:t>
            </a:r>
            <a:r>
              <a:rPr lang="en-US" altLang="ko-KR" sz="1100" dirty="0">
                <a:solidFill>
                  <a:srgbClr val="0000FF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(</a:t>
            </a:r>
            <a:r>
              <a:rPr lang="ko-KR" altLang="en-US" sz="1100" dirty="0">
                <a:solidFill>
                  <a:srgbClr val="0000FF"/>
                </a:solidFill>
              </a:rPr>
              <a:t>이름은 </a:t>
            </a:r>
            <a:r>
              <a:rPr lang="en-US" altLang="ko-KR" sz="1100" b="1" dirty="0">
                <a:solidFill>
                  <a:srgbClr val="0000FF"/>
                </a:solidFill>
              </a:rPr>
              <a:t>Family List</a:t>
            </a:r>
            <a:r>
              <a:rPr lang="ko-KR" altLang="en-US" sz="1100" dirty="0">
                <a:solidFill>
                  <a:srgbClr val="0000FF"/>
                </a:solidFill>
              </a:rPr>
              <a:t>라 한다</a:t>
            </a:r>
            <a:r>
              <a:rPr lang="en-US" altLang="ko-KR" sz="1100" dirty="0">
                <a:solidFill>
                  <a:srgbClr val="0000FF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FF"/>
                </a:solidFill>
              </a:rPr>
              <a:t>Revit</a:t>
            </a:r>
            <a:r>
              <a:rPr lang="ko-KR" altLang="en-US" sz="1100" dirty="0">
                <a:solidFill>
                  <a:srgbClr val="0000FF"/>
                </a:solidFill>
              </a:rPr>
              <a:t>의 형상정보들과 조합해서 </a:t>
            </a:r>
            <a:r>
              <a:rPr lang="en-US" altLang="ko-KR" sz="1100" dirty="0">
                <a:solidFill>
                  <a:srgbClr val="0000FF"/>
                </a:solidFill>
              </a:rPr>
              <a:t>(Dynamo Script</a:t>
            </a:r>
            <a:r>
              <a:rPr lang="ko-KR" altLang="en-US" sz="1100" dirty="0">
                <a:solidFill>
                  <a:srgbClr val="0000FF"/>
                </a:solidFill>
              </a:rPr>
              <a:t>를 이용하여</a:t>
            </a:r>
            <a:r>
              <a:rPr lang="en-US" altLang="ko-KR" sz="1100" dirty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물량을 계산해서 </a:t>
            </a:r>
            <a:r>
              <a:rPr lang="en-US" altLang="ko-KR" sz="1100" dirty="0">
                <a:solidFill>
                  <a:srgbClr val="0000FF"/>
                </a:solidFill>
              </a:rPr>
              <a:t>E-Space</a:t>
            </a:r>
            <a:r>
              <a:rPr lang="ko-KR" altLang="en-US" sz="1100" dirty="0">
                <a:solidFill>
                  <a:srgbClr val="0000FF"/>
                </a:solidFill>
              </a:rPr>
              <a:t> 양식으로 출력한다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EE2B91-09DB-9B4C-B5D6-08B7DBD89F19}"/>
              </a:ext>
            </a:extLst>
          </p:cNvPr>
          <p:cNvGrpSpPr/>
          <p:nvPr/>
        </p:nvGrpSpPr>
        <p:grpSpPr>
          <a:xfrm>
            <a:off x="420051" y="1441126"/>
            <a:ext cx="7235808" cy="1776705"/>
            <a:chOff x="420051" y="1441126"/>
            <a:chExt cx="7235808" cy="17767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9AAA3C5-2957-2CE4-75FF-5DA50F8EF4C6}"/>
                </a:ext>
              </a:extLst>
            </p:cNvPr>
            <p:cNvGrpSpPr/>
            <p:nvPr/>
          </p:nvGrpSpPr>
          <p:grpSpPr>
            <a:xfrm>
              <a:off x="2362344" y="1441126"/>
              <a:ext cx="5084957" cy="1776705"/>
              <a:chOff x="2362344" y="1441126"/>
              <a:chExt cx="3697189" cy="1776705"/>
            </a:xfrm>
            <a:noFill/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08631-37D0-880A-1990-E44F2003851C}"/>
                  </a:ext>
                </a:extLst>
              </p:cNvPr>
              <p:cNvSpPr txBox="1"/>
              <p:nvPr/>
            </p:nvSpPr>
            <p:spPr>
              <a:xfrm>
                <a:off x="2362344" y="1441126"/>
                <a:ext cx="1957572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Concrete, UG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Re-bar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Normal Faced Form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Bitumen Coating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Excavation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Backfill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800" b="1" dirty="0"/>
                  <a:t>Disposal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2EA052-E621-97C3-5797-8389D365B4CB}"/>
                  </a:ext>
                </a:extLst>
              </p:cNvPr>
              <p:cNvSpPr txBox="1"/>
              <p:nvPr/>
            </p:nvSpPr>
            <p:spPr>
              <a:xfrm>
                <a:off x="3508910" y="1441126"/>
                <a:ext cx="2550623" cy="177670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부피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철근비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둘레</a:t>
                </a:r>
                <a:r>
                  <a:rPr lang="pl-PL" altLang="ko-KR" sz="800" b="1" dirty="0"/>
                  <a:t>*</a:t>
                </a:r>
                <a:r>
                  <a:rPr lang="ko-KR" altLang="en-US" sz="800" b="1" dirty="0"/>
                  <a:t>두께</a:t>
                </a:r>
                <a:endParaRPr lang="pl-PL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 </a:t>
                </a:r>
                <a:r>
                  <a:rPr lang="ko-KR" altLang="en-US" sz="800" b="1" dirty="0"/>
                  <a:t>기초 하부면적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기초 측면적 </a:t>
                </a:r>
                <a:r>
                  <a:rPr lang="en-US" altLang="ko-KR" sz="800" b="1" dirty="0"/>
                  <a:t>+ </a:t>
                </a:r>
                <a:r>
                  <a:rPr lang="ko-KR" altLang="en-US" sz="800" b="1" dirty="0"/>
                  <a:t>페데스탈 면적 공제된 기초 상부 면적</a:t>
                </a:r>
                <a:endParaRPr lang="en-US" altLang="ko-KR" sz="800" b="1" dirty="0"/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터파기 산출 공식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 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되메우기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pl-PL" altLang="ko-KR" sz="800" b="1" dirty="0"/>
                  <a:t>=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잔토처리</a:t>
                </a:r>
                <a:r>
                  <a:rPr lang="en-US" altLang="ko-KR" sz="800" b="1" dirty="0"/>
                  <a:t> </a:t>
                </a:r>
                <a:r>
                  <a:rPr lang="ko-KR" altLang="en-US" sz="800" b="1" dirty="0"/>
                  <a:t>산출 공식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(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개별 터파기 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| </a:t>
                </a:r>
                <a:r>
                  <a:rPr lang="ko-KR" altLang="en-US" sz="800" b="1" dirty="0">
                    <a:solidFill>
                      <a:schemeClr val="bg2">
                        <a:lumMod val="90000"/>
                      </a:schemeClr>
                    </a:solidFill>
                  </a:rPr>
                  <a:t>온통터파기</a:t>
                </a:r>
                <a:r>
                  <a:rPr lang="en-US" altLang="ko-KR" sz="8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  <a:endParaRPr lang="pl-PL" altLang="ko-KR" sz="800" b="1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1302AC-7E83-5667-2171-5113BA0B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51" y="1533845"/>
              <a:ext cx="1733792" cy="17147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13EF00A-D6D1-6057-19D9-A4C57C2DA3A6}"/>
                </a:ext>
              </a:extLst>
            </p:cNvPr>
            <p:cNvSpPr/>
            <p:nvPr/>
          </p:nvSpPr>
          <p:spPr>
            <a:xfrm>
              <a:off x="420051" y="1512834"/>
              <a:ext cx="7235808" cy="17049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3E5B5E9-1D19-B67C-56F5-C994E660AC3E}"/>
                </a:ext>
              </a:extLst>
            </p:cNvPr>
            <p:cNvCxnSpPr/>
            <p:nvPr/>
          </p:nvCxnSpPr>
          <p:spPr>
            <a:xfrm>
              <a:off x="2238375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FCDFEA-5D89-E55E-51A1-D42EA17FE78A}"/>
                </a:ext>
              </a:extLst>
            </p:cNvPr>
            <p:cNvCxnSpPr/>
            <p:nvPr/>
          </p:nvCxnSpPr>
          <p:spPr>
            <a:xfrm>
              <a:off x="3901182" y="1512834"/>
              <a:ext cx="0" cy="1704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F272D5-F6C1-BF63-3C49-097A3D858EAA}"/>
                </a:ext>
              </a:extLst>
            </p:cNvPr>
            <p:cNvCxnSpPr/>
            <p:nvPr/>
          </p:nvCxnSpPr>
          <p:spPr>
            <a:xfrm>
              <a:off x="420051" y="17434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2B28589-0543-71EE-101E-0C1A3FBFEEA4}"/>
                </a:ext>
              </a:extLst>
            </p:cNvPr>
            <p:cNvCxnSpPr/>
            <p:nvPr/>
          </p:nvCxnSpPr>
          <p:spPr>
            <a:xfrm>
              <a:off x="420051" y="200059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B3680BB-A4B3-CF00-029A-280CAD02CD56}"/>
                </a:ext>
              </a:extLst>
            </p:cNvPr>
            <p:cNvCxnSpPr/>
            <p:nvPr/>
          </p:nvCxnSpPr>
          <p:spPr>
            <a:xfrm>
              <a:off x="420051" y="223871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1264E24-B2FD-DF4D-E245-6CD33D524055}"/>
                </a:ext>
              </a:extLst>
            </p:cNvPr>
            <p:cNvCxnSpPr/>
            <p:nvPr/>
          </p:nvCxnSpPr>
          <p:spPr>
            <a:xfrm>
              <a:off x="420051" y="2486369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AA46D62-87E6-9E09-F350-237B247E04DA}"/>
                </a:ext>
              </a:extLst>
            </p:cNvPr>
            <p:cNvCxnSpPr/>
            <p:nvPr/>
          </p:nvCxnSpPr>
          <p:spPr>
            <a:xfrm>
              <a:off x="420051" y="2743544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137792-E227-EB5A-839A-F946B4E5148A}"/>
                </a:ext>
              </a:extLst>
            </p:cNvPr>
            <p:cNvCxnSpPr/>
            <p:nvPr/>
          </p:nvCxnSpPr>
          <p:spPr>
            <a:xfrm>
              <a:off x="420051" y="2987158"/>
              <a:ext cx="72358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290F77-0842-9F36-1D55-C1C9D6DE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547" y="1308058"/>
            <a:ext cx="462112" cy="4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45505-98AF-D670-C6E4-2D325E2934A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C286A-C737-F299-E33E-C8AA9E8116DA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328DF-96A7-AD33-3180-24DD7930496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44BD4-C827-8056-21BE-8BE347FE929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2BBEA-4050-0017-B0D2-3579C4E2FCB7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B48E60-C717-A6E4-7111-4134DA6CF0A9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E6243-2618-306C-5F91-4801947DBBB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3712-A90F-4315-332C-B7DBE732826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C3554-D2FD-8151-4D3A-D7C097487B1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080227-048A-365D-06BF-CC30D8EDE28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C50A3F-7F73-9132-EE48-6BB78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002" y="4590744"/>
            <a:ext cx="1508039" cy="10118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23113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Only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Presentation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21AB-2D0F-4051-E2CA-2CEE4CF45C1E}"/>
              </a:ext>
            </a:extLst>
          </p:cNvPr>
          <p:cNvSpPr txBox="1"/>
          <p:nvPr/>
        </p:nvSpPr>
        <p:spPr>
          <a:xfrm>
            <a:off x="4043082" y="4923470"/>
            <a:ext cx="5569051" cy="5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FF"/>
                </a:solidFill>
              </a:rPr>
              <a:t>개발된 </a:t>
            </a:r>
            <a:r>
              <a:rPr lang="en-US" altLang="ko-KR" sz="1100" dirty="0">
                <a:solidFill>
                  <a:srgbClr val="0000FF"/>
                </a:solidFill>
              </a:rPr>
              <a:t>Dynamo</a:t>
            </a:r>
            <a:r>
              <a:rPr lang="ko-KR" altLang="en-US" sz="1100" dirty="0">
                <a:solidFill>
                  <a:srgbClr val="0000FF"/>
                </a:solidFill>
              </a:rPr>
              <a:t> </a:t>
            </a:r>
            <a:r>
              <a:rPr lang="en-US" altLang="ko-KR" sz="1100" dirty="0">
                <a:solidFill>
                  <a:srgbClr val="0000FF"/>
                </a:solidFill>
              </a:rPr>
              <a:t>Script</a:t>
            </a:r>
            <a:r>
              <a:rPr lang="ko-KR" altLang="en-US" sz="1100" dirty="0">
                <a:solidFill>
                  <a:srgbClr val="0000FF"/>
                </a:solidFill>
              </a:rPr>
              <a:t>는 엑셀 데이터와 </a:t>
            </a:r>
            <a:r>
              <a:rPr lang="en-US" altLang="ko-KR" sz="1100" dirty="0">
                <a:solidFill>
                  <a:srgbClr val="0000FF"/>
                </a:solidFill>
              </a:rPr>
              <a:t>Revit </a:t>
            </a:r>
            <a:r>
              <a:rPr lang="ko-KR" altLang="en-US" sz="1100" dirty="0">
                <a:solidFill>
                  <a:srgbClr val="0000FF"/>
                </a:solidFill>
              </a:rPr>
              <a:t>양쪽의 데이터를 서로 조합하여 필요한 모든 계산을 마치고</a:t>
            </a:r>
            <a:r>
              <a:rPr lang="en-US" altLang="ko-KR" sz="1100" dirty="0">
                <a:solidFill>
                  <a:srgbClr val="0000FF"/>
                </a:solidFill>
              </a:rPr>
              <a:t>, </a:t>
            </a:r>
            <a:r>
              <a:rPr lang="ko-KR" altLang="en-US" sz="1100" dirty="0">
                <a:solidFill>
                  <a:srgbClr val="0000FF"/>
                </a:solidFill>
              </a:rPr>
              <a:t>정해진 양식에 맞추어 엑셀로 다시 산출 결과를 내보낼 수 있다</a:t>
            </a:r>
            <a:r>
              <a:rPr lang="en-US" altLang="ko-KR" sz="1100" dirty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DA7ACD27-E856-C6AB-3FD3-81FE74A36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9" y="2607952"/>
            <a:ext cx="7379922" cy="20131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19468D2-BAB7-9C66-ED4C-21A612EF6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57" y="1552202"/>
            <a:ext cx="3450631" cy="875200"/>
          </a:xfrm>
          <a:prstGeom prst="rect">
            <a:avLst/>
          </a:prstGeom>
        </p:spPr>
      </p:pic>
      <p:sp>
        <p:nvSpPr>
          <p:cNvPr id="37" name="화살표: 원형 36">
            <a:extLst>
              <a:ext uri="{FF2B5EF4-FFF2-40B4-BE49-F238E27FC236}">
                <a16:creationId xmlns:a16="http://schemas.microsoft.com/office/drawing/2014/main" id="{3CE5414C-295F-0559-7A22-6772E17E7433}"/>
              </a:ext>
            </a:extLst>
          </p:cNvPr>
          <p:cNvSpPr/>
          <p:nvPr/>
        </p:nvSpPr>
        <p:spPr>
          <a:xfrm rot="16573034">
            <a:off x="620755" y="3878261"/>
            <a:ext cx="1242090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원형 37">
            <a:extLst>
              <a:ext uri="{FF2B5EF4-FFF2-40B4-BE49-F238E27FC236}">
                <a16:creationId xmlns:a16="http://schemas.microsoft.com/office/drawing/2014/main" id="{810EAB93-9497-8F68-CA83-60D6530C96A7}"/>
              </a:ext>
            </a:extLst>
          </p:cNvPr>
          <p:cNvSpPr/>
          <p:nvPr/>
        </p:nvSpPr>
        <p:spPr>
          <a:xfrm rot="16573034" flipH="1">
            <a:off x="645928" y="2341907"/>
            <a:ext cx="998184" cy="8752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250447"/>
              <a:gd name="adj5" fmla="val 20783"/>
            </a:avLst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2CE98E-815E-A3A0-3BF5-CB06B3FA0F8F}"/>
              </a:ext>
            </a:extLst>
          </p:cNvPr>
          <p:cNvSpPr txBox="1"/>
          <p:nvPr/>
        </p:nvSpPr>
        <p:spPr>
          <a:xfrm>
            <a:off x="159594" y="2014238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F7D38A-E898-4CAE-08FC-72E2C518BD16}"/>
              </a:ext>
            </a:extLst>
          </p:cNvPr>
          <p:cNvSpPr txBox="1"/>
          <p:nvPr/>
        </p:nvSpPr>
        <p:spPr>
          <a:xfrm>
            <a:off x="159594" y="5261911"/>
            <a:ext cx="1464642" cy="4542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Revit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545EBE-2561-8E92-1FB6-5289B3063EAB}"/>
              </a:ext>
            </a:extLst>
          </p:cNvPr>
          <p:cNvSpPr txBox="1"/>
          <p:nvPr/>
        </p:nvSpPr>
        <p:spPr>
          <a:xfrm>
            <a:off x="3075550" y="3323055"/>
            <a:ext cx="1713914" cy="45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3300"/>
                </a:solidFill>
              </a:rPr>
              <a:t>Dynamo Script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06B2CD-9B87-BCFF-81CD-0450B06717E5}"/>
              </a:ext>
            </a:extLst>
          </p:cNvPr>
          <p:cNvSpPr/>
          <p:nvPr/>
        </p:nvSpPr>
        <p:spPr>
          <a:xfrm>
            <a:off x="8824206" y="3159044"/>
            <a:ext cx="525533" cy="3280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0BF2-77FD-9C1C-C552-9BAF54553BCD}"/>
              </a:ext>
            </a:extLst>
          </p:cNvPr>
          <p:cNvSpPr txBox="1"/>
          <p:nvPr/>
        </p:nvSpPr>
        <p:spPr>
          <a:xfrm>
            <a:off x="7474030" y="3549482"/>
            <a:ext cx="2063786" cy="749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(Calculation result)</a:t>
            </a:r>
          </a:p>
        </p:txBody>
      </p:sp>
    </p:spTree>
    <p:extLst>
      <p:ext uri="{BB962C8B-B14F-4D97-AF65-F5344CB8AC3E}">
        <p14:creationId xmlns:p14="http://schemas.microsoft.com/office/powerpoint/2010/main" val="38606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6AC4-320A-49DB-8D08-DD9274C6BA0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87F05-6A81-DE22-61F0-62E8F552018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터파기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터파기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>
                <a:solidFill>
                  <a:srgbClr val="FF00FF"/>
                </a:solidFill>
              </a:rPr>
              <a:t>터파기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터파기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터파기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6297F-9F8F-5498-D5D6-56141AE9994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4F712-6455-3C44-B3A4-AA272833310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7BCA-A445-A299-FBE3-C2145204B2BF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7390C-8586-974C-1A3A-E1053A1A148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9178A-861A-C857-432F-DDEE4FD9037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E472A90-467F-A77B-D71E-C6B7CEE7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7"/>
          <a:stretch/>
        </p:blipFill>
        <p:spPr>
          <a:xfrm>
            <a:off x="301580" y="1676797"/>
            <a:ext cx="9302840" cy="3434632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AF24EA-1F26-FD3C-5E87-BAFD191C4A59}"/>
              </a:ext>
            </a:extLst>
          </p:cNvPr>
          <p:cNvSpPr/>
          <p:nvPr/>
        </p:nvSpPr>
        <p:spPr>
          <a:xfrm>
            <a:off x="266700" y="1516380"/>
            <a:ext cx="9326880" cy="3710940"/>
          </a:xfrm>
          <a:custGeom>
            <a:avLst/>
            <a:gdLst>
              <a:gd name="connsiteX0" fmla="*/ 0 w 9326880"/>
              <a:gd name="connsiteY0" fmla="*/ 0 h 3710940"/>
              <a:gd name="connsiteX1" fmla="*/ 0 w 9326880"/>
              <a:gd name="connsiteY1" fmla="*/ 3710940 h 3710940"/>
              <a:gd name="connsiteX2" fmla="*/ 7574280 w 9326880"/>
              <a:gd name="connsiteY2" fmla="*/ 3710940 h 3710940"/>
              <a:gd name="connsiteX3" fmla="*/ 7574280 w 9326880"/>
              <a:gd name="connsiteY3" fmla="*/ 2209800 h 3710940"/>
              <a:gd name="connsiteX4" fmla="*/ 9326880 w 9326880"/>
              <a:gd name="connsiteY4" fmla="*/ 2209800 h 3710940"/>
              <a:gd name="connsiteX5" fmla="*/ 9326880 w 9326880"/>
              <a:gd name="connsiteY5" fmla="*/ 0 h 3710940"/>
              <a:gd name="connsiteX6" fmla="*/ 0 w 9326880"/>
              <a:gd name="connsiteY6" fmla="*/ 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6880" h="3710940">
                <a:moveTo>
                  <a:pt x="0" y="0"/>
                </a:moveTo>
                <a:lnTo>
                  <a:pt x="0" y="3710940"/>
                </a:lnTo>
                <a:lnTo>
                  <a:pt x="7574280" y="3710940"/>
                </a:lnTo>
                <a:lnTo>
                  <a:pt x="7574280" y="2209800"/>
                </a:lnTo>
                <a:lnTo>
                  <a:pt x="9326880" y="2209800"/>
                </a:lnTo>
                <a:lnTo>
                  <a:pt x="932688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7CCB-1B7C-745B-4B9A-1AA635DD50BA}"/>
              </a:ext>
            </a:extLst>
          </p:cNvPr>
          <p:cNvSpPr txBox="1"/>
          <p:nvPr/>
        </p:nvSpPr>
        <p:spPr>
          <a:xfrm>
            <a:off x="960120" y="1492131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</a:rPr>
              <a:t>함수 정의 </a:t>
            </a:r>
            <a:r>
              <a:rPr lang="en-US" altLang="ko-KR" sz="1100" dirty="0">
                <a:solidFill>
                  <a:srgbClr val="FF00FF"/>
                </a:solidFill>
              </a:rPr>
              <a:t>Part</a:t>
            </a:r>
            <a:endParaRPr lang="ko-KR" altLang="en-US" sz="1100" dirty="0">
              <a:solidFill>
                <a:srgbClr val="FF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598AA-D89D-A016-7561-4DB85DA6F2AC}"/>
              </a:ext>
            </a:extLst>
          </p:cNvPr>
          <p:cNvSpPr/>
          <p:nvPr/>
        </p:nvSpPr>
        <p:spPr>
          <a:xfrm>
            <a:off x="7993380" y="3782736"/>
            <a:ext cx="1611040" cy="14445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2876-F2CD-9596-919B-7F640B569821}"/>
              </a:ext>
            </a:extLst>
          </p:cNvPr>
          <p:cNvSpPr txBox="1"/>
          <p:nvPr/>
        </p:nvSpPr>
        <p:spPr>
          <a:xfrm>
            <a:off x="7993380" y="5279264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FF"/>
                </a:solidFill>
              </a:rPr>
              <a:t>실제 산출 코드 </a:t>
            </a:r>
            <a:r>
              <a:rPr lang="en-US" altLang="ko-KR" sz="1100" dirty="0">
                <a:solidFill>
                  <a:srgbClr val="0000FF"/>
                </a:solidFill>
              </a:rPr>
              <a:t>Part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F738-3F25-943D-0243-63A7659C4892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51700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3369843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0" y="4353678"/>
            <a:ext cx="1948945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304190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19706</TotalTime>
  <Words>6242</Words>
  <Application>Microsoft Office PowerPoint</Application>
  <PresentationFormat>A4 용지(210x297mm)</PresentationFormat>
  <Paragraphs>1015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만규 장</cp:lastModifiedBy>
  <cp:revision>1186</cp:revision>
  <cp:lastPrinted>2023-04-26T01:28:51Z</cp:lastPrinted>
  <dcterms:created xsi:type="dcterms:W3CDTF">2021-07-27T05:23:17Z</dcterms:created>
  <dcterms:modified xsi:type="dcterms:W3CDTF">2023-11-21T14:50:34Z</dcterms:modified>
</cp:coreProperties>
</file>